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Arial Black"/>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i6l6vxJdxEKdO7GEoxSdTPi+G+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0971FF-AC5E-42EE-865D-022F3D602607}">
  <a:tblStyle styleId="{DB0971FF-AC5E-42EE-865D-022F3D60260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ArialBlack-regular.fntdata"/><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 name="Google Shape;5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f21c7c292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9f21c7c292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f21c7c292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9f21c7c292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f21c7c29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9f21c7c292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f21c7c292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9f21c7c292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t/>
            </a:r>
            <a:endParaRPr/>
          </a:p>
        </p:txBody>
      </p:sp>
      <p:sp>
        <p:nvSpPr>
          <p:cNvPr id="65" name="Google Shape;6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0c8d09146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0c8d09146f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7025" lvl="0" marL="457200" rtl="0" algn="just">
              <a:lnSpc>
                <a:spcPct val="150000"/>
              </a:lnSpc>
              <a:spcBef>
                <a:spcPts val="0"/>
              </a:spcBef>
              <a:spcAft>
                <a:spcPts val="0"/>
              </a:spcAft>
              <a:buClr>
                <a:schemeClr val="dk1"/>
              </a:buClr>
              <a:buSzPts val="1550"/>
              <a:buFont typeface="Calibri"/>
              <a:buChar char="●"/>
            </a:pPr>
            <a:r>
              <a:rPr lang="en-US" sz="1600">
                <a:solidFill>
                  <a:schemeClr val="dk1"/>
                </a:solidFill>
                <a:latin typeface="Calibri"/>
                <a:ea typeface="Calibri"/>
                <a:cs typeface="Calibri"/>
                <a:sym typeface="Calibri"/>
              </a:rPr>
              <a:t>Rendering realistic 3D scenes involves simulating the complex behavior of light as it interacts with surfaces and materials. The traditional rendering equation captures this phenomenon, but it's recursive nature makes it challenging to solve directly, necessitating numerical approximation methods.</a:t>
            </a:r>
            <a:endParaRPr sz="1600">
              <a:solidFill>
                <a:schemeClr val="dk1"/>
              </a:solidFill>
              <a:latin typeface="Calibri"/>
              <a:ea typeface="Calibri"/>
              <a:cs typeface="Calibri"/>
              <a:sym typeface="Calibri"/>
            </a:endParaRPr>
          </a:p>
          <a:p>
            <a:pPr indent="-330200" lvl="0" marL="457200" rtl="0" algn="just">
              <a:lnSpc>
                <a:spcPct val="15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Path tracing is particularly effective in capturing realistic lighting scenarios, including effects like soft shadows, caustics, and color bleeding. However, it can be computationally intensive, and require optimizations, such as importance sampling and various heuristics.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c8d09146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g20c8d09146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f34672c1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1f34672c1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f21c7c292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9f21c7c292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f34672c1a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1f34672c1a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f21c7c292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9f21c7c292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c8d09146f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0c8d09146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4"/>
          <p:cNvSpPr txBox="1"/>
          <p:nvPr>
            <p:ph type="ctrTitle"/>
          </p:nvPr>
        </p:nvSpPr>
        <p:spPr>
          <a:xfrm>
            <a:off x="612648" y="3293316"/>
            <a:ext cx="5509200" cy="1508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CC00"/>
              </a:buClr>
              <a:buSzPts val="3600"/>
              <a:buFont typeface="Arial Black"/>
              <a:buNone/>
              <a:defRPr sz="3600">
                <a:solidFill>
                  <a:srgbClr val="FFCC00"/>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 name="Google Shape;11;p14"/>
          <p:cNvSpPr txBox="1"/>
          <p:nvPr>
            <p:ph idx="1" type="subTitle"/>
          </p:nvPr>
        </p:nvSpPr>
        <p:spPr>
          <a:xfrm>
            <a:off x="612648" y="4864061"/>
            <a:ext cx="5509200" cy="1000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2000"/>
              <a:buNone/>
              <a:defRPr sz="20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pic>
        <p:nvPicPr>
          <p:cNvPr id="12" name="Google Shape;12;p14"/>
          <p:cNvPicPr preferRelativeResize="0"/>
          <p:nvPr/>
        </p:nvPicPr>
        <p:blipFill rotWithShape="1">
          <a:blip r:embed="rId2">
            <a:alphaModFix/>
          </a:blip>
          <a:srcRect b="0" l="0" r="0" t="0"/>
          <a:stretch/>
        </p:blipFill>
        <p:spPr>
          <a:xfrm>
            <a:off x="137074" y="6176963"/>
            <a:ext cx="983152" cy="614470"/>
          </a:xfrm>
          <a:prstGeom prst="rect">
            <a:avLst/>
          </a:prstGeom>
          <a:noFill/>
          <a:ln>
            <a:noFill/>
          </a:ln>
        </p:spPr>
      </p:pic>
      <p:pic>
        <p:nvPicPr>
          <p:cNvPr id="13" name="Google Shape;13;p14"/>
          <p:cNvPicPr preferRelativeResize="0"/>
          <p:nvPr/>
        </p:nvPicPr>
        <p:blipFill rotWithShape="1">
          <a:blip r:embed="rId3">
            <a:alphaModFix/>
          </a:blip>
          <a:srcRect b="0" l="0" r="0" t="0"/>
          <a:stretch/>
        </p:blipFill>
        <p:spPr>
          <a:xfrm>
            <a:off x="237393" y="196972"/>
            <a:ext cx="3461238" cy="100952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dk1"/>
        </a:solidFill>
      </p:bgPr>
    </p:bg>
    <p:spTree>
      <p:nvGrpSpPr>
        <p:cNvPr id="14" name="Shape 14"/>
        <p:cNvGrpSpPr/>
        <p:nvPr/>
      </p:nvGrpSpPr>
      <p:grpSpPr>
        <a:xfrm>
          <a:off x="0" y="0"/>
          <a:ext cx="0" cy="0"/>
          <a:chOff x="0" y="0"/>
          <a:chExt cx="0" cy="0"/>
        </a:xfrm>
      </p:grpSpPr>
      <p:sp>
        <p:nvSpPr>
          <p:cNvPr id="15" name="Google Shape;15;p16"/>
          <p:cNvSpPr txBox="1"/>
          <p:nvPr>
            <p:ph type="title"/>
          </p:nvPr>
        </p:nvSpPr>
        <p:spPr>
          <a:xfrm>
            <a:off x="612647" y="365760"/>
            <a:ext cx="109728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C000"/>
              </a:buClr>
              <a:buSzPts val="2800"/>
              <a:buFont typeface="Arial Black"/>
              <a:buNone/>
              <a:defRPr sz="2800">
                <a:solidFill>
                  <a:srgbClr val="FFC000"/>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 name="Google Shape;16;p16"/>
          <p:cNvSpPr txBox="1"/>
          <p:nvPr>
            <p:ph idx="1" type="body"/>
          </p:nvPr>
        </p:nvSpPr>
        <p:spPr>
          <a:xfrm>
            <a:off x="612647" y="1810512"/>
            <a:ext cx="10972800" cy="4365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400"/>
              <a:buNone/>
              <a:defRPr sz="2400">
                <a:solidFill>
                  <a:schemeClr val="lt1"/>
                </a:solidFill>
              </a:defRPr>
            </a:lvl1pPr>
            <a:lvl2pPr indent="-381000" lvl="1" marL="914400" rtl="0" algn="l">
              <a:lnSpc>
                <a:spcPct val="90000"/>
              </a:lnSpc>
              <a:spcBef>
                <a:spcPts val="500"/>
              </a:spcBef>
              <a:spcAft>
                <a:spcPts val="0"/>
              </a:spcAft>
              <a:buClr>
                <a:schemeClr val="dk1"/>
              </a:buClr>
              <a:buSzPts val="2400"/>
              <a:buChar char="•"/>
              <a:defRPr>
                <a:solidFill>
                  <a:schemeClr val="dk1"/>
                </a:solidFill>
              </a:defRPr>
            </a:lvl2pPr>
            <a:lvl3pPr indent="-355600" lvl="2" marL="1371600" rtl="0" algn="l">
              <a:lnSpc>
                <a:spcPct val="90000"/>
              </a:lnSpc>
              <a:spcBef>
                <a:spcPts val="500"/>
              </a:spcBef>
              <a:spcAft>
                <a:spcPts val="0"/>
              </a:spcAft>
              <a:buClr>
                <a:schemeClr val="dk1"/>
              </a:buClr>
              <a:buSzPts val="20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pic>
        <p:nvPicPr>
          <p:cNvPr id="17" name="Google Shape;17;p16"/>
          <p:cNvPicPr preferRelativeResize="0"/>
          <p:nvPr/>
        </p:nvPicPr>
        <p:blipFill rotWithShape="1">
          <a:blip r:embed="rId2">
            <a:alphaModFix/>
          </a:blip>
          <a:srcRect b="0" l="0" r="0" t="0"/>
          <a:stretch/>
        </p:blipFill>
        <p:spPr>
          <a:xfrm>
            <a:off x="137074" y="6176963"/>
            <a:ext cx="983152" cy="6144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p:cSld name="Section Divider ">
    <p:bg>
      <p:bgPr>
        <a:solidFill>
          <a:schemeClr val="dk1"/>
        </a:solidFill>
      </p:bgPr>
    </p:bg>
    <p:spTree>
      <p:nvGrpSpPr>
        <p:cNvPr id="18" name="Shape 18"/>
        <p:cNvGrpSpPr/>
        <p:nvPr/>
      </p:nvGrpSpPr>
      <p:grpSpPr>
        <a:xfrm>
          <a:off x="0" y="0"/>
          <a:ext cx="0" cy="0"/>
          <a:chOff x="0" y="0"/>
          <a:chExt cx="0" cy="0"/>
        </a:xfrm>
      </p:grpSpPr>
      <p:cxnSp>
        <p:nvCxnSpPr>
          <p:cNvPr id="19" name="Google Shape;19;p18"/>
          <p:cNvCxnSpPr/>
          <p:nvPr/>
        </p:nvCxnSpPr>
        <p:spPr>
          <a:xfrm>
            <a:off x="640080" y="4833257"/>
            <a:ext cx="3773700" cy="0"/>
          </a:xfrm>
          <a:prstGeom prst="straightConnector1">
            <a:avLst/>
          </a:prstGeom>
          <a:noFill/>
          <a:ln cap="flat" cmpd="sng" w="50800">
            <a:solidFill>
              <a:srgbClr val="FFC000"/>
            </a:solidFill>
            <a:prstDash val="solid"/>
            <a:miter lim="800000"/>
            <a:headEnd len="sm" w="sm" type="none"/>
            <a:tailEnd len="sm" w="sm" type="none"/>
          </a:ln>
        </p:spPr>
      </p:cxnSp>
      <p:sp>
        <p:nvSpPr>
          <p:cNvPr id="20" name="Google Shape;20;p18"/>
          <p:cNvSpPr txBox="1"/>
          <p:nvPr>
            <p:ph idx="1" type="body"/>
          </p:nvPr>
        </p:nvSpPr>
        <p:spPr>
          <a:xfrm>
            <a:off x="612648" y="4050792"/>
            <a:ext cx="4518000" cy="676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800"/>
              <a:buNone/>
              <a:defRPr b="1">
                <a:solidFill>
                  <a:schemeClr val="lt1"/>
                </a:solidFill>
                <a:latin typeface="Arial Black"/>
                <a:ea typeface="Arial Black"/>
                <a:cs typeface="Arial Black"/>
                <a:sym typeface="Arial Black"/>
              </a:defRPr>
            </a:lvl1pPr>
            <a:lvl2pPr indent="-381000" lvl="1" marL="914400" rtl="0" algn="l">
              <a:lnSpc>
                <a:spcPct val="90000"/>
              </a:lnSpc>
              <a:spcBef>
                <a:spcPts val="500"/>
              </a:spcBef>
              <a:spcAft>
                <a:spcPts val="0"/>
              </a:spcAft>
              <a:buClr>
                <a:schemeClr val="dk1"/>
              </a:buClr>
              <a:buSzPts val="2400"/>
              <a:buChar char="•"/>
              <a:defRPr>
                <a:solidFill>
                  <a:schemeClr val="dk1"/>
                </a:solidFill>
              </a:defRPr>
            </a:lvl2pPr>
            <a:lvl3pPr indent="-355600" lvl="2" marL="1371600" rtl="0" algn="l">
              <a:lnSpc>
                <a:spcPct val="90000"/>
              </a:lnSpc>
              <a:spcBef>
                <a:spcPts val="500"/>
              </a:spcBef>
              <a:spcAft>
                <a:spcPts val="0"/>
              </a:spcAft>
              <a:buClr>
                <a:schemeClr val="dk1"/>
              </a:buClr>
              <a:buSzPts val="20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pic>
        <p:nvPicPr>
          <p:cNvPr id="21" name="Google Shape;21;p18"/>
          <p:cNvPicPr preferRelativeResize="0"/>
          <p:nvPr/>
        </p:nvPicPr>
        <p:blipFill rotWithShape="1">
          <a:blip r:embed="rId2">
            <a:alphaModFix/>
          </a:blip>
          <a:srcRect b="0" l="0" r="0" t="0"/>
          <a:stretch/>
        </p:blipFill>
        <p:spPr>
          <a:xfrm>
            <a:off x="137074" y="6176963"/>
            <a:ext cx="983152" cy="6144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hoto w/ Title and Content">
  <p:cSld name="2 Column - Photo w/ Title and Content">
    <p:bg>
      <p:bgPr>
        <a:solidFill>
          <a:schemeClr val="dk1"/>
        </a:solidFill>
      </p:bgPr>
    </p:bg>
    <p:spTree>
      <p:nvGrpSpPr>
        <p:cNvPr id="22" name="Shape 22"/>
        <p:cNvGrpSpPr/>
        <p:nvPr/>
      </p:nvGrpSpPr>
      <p:grpSpPr>
        <a:xfrm>
          <a:off x="0" y="0"/>
          <a:ext cx="0" cy="0"/>
          <a:chOff x="0" y="0"/>
          <a:chExt cx="0" cy="0"/>
        </a:xfrm>
      </p:grpSpPr>
      <p:sp>
        <p:nvSpPr>
          <p:cNvPr id="23" name="Google Shape;23;p21"/>
          <p:cNvSpPr/>
          <p:nvPr>
            <p:ph idx="2" type="pic"/>
          </p:nvPr>
        </p:nvSpPr>
        <p:spPr>
          <a:xfrm>
            <a:off x="612648" y="365760"/>
            <a:ext cx="5760600" cy="5675100"/>
          </a:xfrm>
          <a:prstGeom prst="rect">
            <a:avLst/>
          </a:prstGeom>
          <a:noFill/>
          <a:ln>
            <a:noFill/>
          </a:ln>
        </p:spPr>
      </p:sp>
      <p:pic>
        <p:nvPicPr>
          <p:cNvPr id="24" name="Google Shape;24;p21"/>
          <p:cNvPicPr preferRelativeResize="0"/>
          <p:nvPr/>
        </p:nvPicPr>
        <p:blipFill rotWithShape="1">
          <a:blip r:embed="rId2">
            <a:alphaModFix/>
          </a:blip>
          <a:srcRect b="0" l="0" r="0" t="0"/>
          <a:stretch/>
        </p:blipFill>
        <p:spPr>
          <a:xfrm>
            <a:off x="137074" y="6176963"/>
            <a:ext cx="983152" cy="614470"/>
          </a:xfrm>
          <a:prstGeom prst="rect">
            <a:avLst/>
          </a:prstGeom>
          <a:noFill/>
          <a:ln>
            <a:noFill/>
          </a:ln>
        </p:spPr>
      </p:pic>
      <p:sp>
        <p:nvSpPr>
          <p:cNvPr id="25" name="Google Shape;25;p21"/>
          <p:cNvSpPr txBox="1"/>
          <p:nvPr>
            <p:ph idx="1" type="body"/>
          </p:nvPr>
        </p:nvSpPr>
        <p:spPr>
          <a:xfrm>
            <a:off x="6562724" y="365760"/>
            <a:ext cx="5016600" cy="761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FFCC00"/>
              </a:buClr>
              <a:buSzPts val="2000"/>
              <a:buNone/>
              <a:defRPr sz="2000">
                <a:solidFill>
                  <a:srgbClr val="FFCC00"/>
                </a:solidFill>
                <a:latin typeface="Arial Black"/>
                <a:ea typeface="Arial Black"/>
                <a:cs typeface="Arial Black"/>
                <a:sym typeface="Arial Black"/>
              </a:defRPr>
            </a:lvl1pPr>
            <a:lvl2pPr indent="-381000" lvl="1" marL="914400" rtl="0" algn="l">
              <a:lnSpc>
                <a:spcPct val="90000"/>
              </a:lnSpc>
              <a:spcBef>
                <a:spcPts val="500"/>
              </a:spcBef>
              <a:spcAft>
                <a:spcPts val="0"/>
              </a:spcAft>
              <a:buClr>
                <a:schemeClr val="lt1"/>
              </a:buClr>
              <a:buSzPts val="2400"/>
              <a:buChar char="•"/>
              <a:defRPr>
                <a:solidFill>
                  <a:schemeClr val="lt1"/>
                </a:solidFill>
              </a:defRPr>
            </a:lvl2pPr>
            <a:lvl3pPr indent="-355600" lvl="2" marL="1371600" rtl="0" algn="l">
              <a:lnSpc>
                <a:spcPct val="90000"/>
              </a:lnSpc>
              <a:spcBef>
                <a:spcPts val="500"/>
              </a:spcBef>
              <a:spcAft>
                <a:spcPts val="0"/>
              </a:spcAft>
              <a:buClr>
                <a:schemeClr val="lt1"/>
              </a:buClr>
              <a:buSzPts val="2000"/>
              <a:buChar char="•"/>
              <a:defRPr>
                <a:solidFill>
                  <a:schemeClr val="lt1"/>
                </a:solidFill>
              </a:defRPr>
            </a:lvl3pPr>
            <a:lvl4pPr indent="-342900" lvl="3" marL="1828800" rtl="0" algn="l">
              <a:lnSpc>
                <a:spcPct val="90000"/>
              </a:lnSpc>
              <a:spcBef>
                <a:spcPts val="500"/>
              </a:spcBef>
              <a:spcAft>
                <a:spcPts val="0"/>
              </a:spcAft>
              <a:buClr>
                <a:schemeClr val="lt1"/>
              </a:buClr>
              <a:buSzPts val="1800"/>
              <a:buChar char="•"/>
              <a:defRPr>
                <a:solidFill>
                  <a:schemeClr val="lt1"/>
                </a:solidFill>
              </a:defRPr>
            </a:lvl4pPr>
            <a:lvl5pPr indent="-342900" lvl="4" marL="2286000" rtl="0" algn="l">
              <a:lnSpc>
                <a:spcPct val="90000"/>
              </a:lnSpc>
              <a:spcBef>
                <a:spcPts val="500"/>
              </a:spcBef>
              <a:spcAft>
                <a:spcPts val="0"/>
              </a:spcAft>
              <a:buClr>
                <a:schemeClr val="lt1"/>
              </a:buClr>
              <a:buSzPts val="18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6" name="Google Shape;26;p21"/>
          <p:cNvSpPr txBox="1"/>
          <p:nvPr>
            <p:ph idx="3" type="body"/>
          </p:nvPr>
        </p:nvSpPr>
        <p:spPr>
          <a:xfrm>
            <a:off x="6562724" y="1298448"/>
            <a:ext cx="5016600" cy="4749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800"/>
              <a:buNone/>
              <a:defRPr sz="1800">
                <a:solidFill>
                  <a:schemeClr val="lt1"/>
                </a:solidFill>
              </a:defRPr>
            </a:lvl1pPr>
            <a:lvl2pPr indent="-228600" lvl="1" marL="914400" rtl="0" algn="l">
              <a:lnSpc>
                <a:spcPct val="90000"/>
              </a:lnSpc>
              <a:spcBef>
                <a:spcPts val="500"/>
              </a:spcBef>
              <a:spcAft>
                <a:spcPts val="0"/>
              </a:spcAft>
              <a:buClr>
                <a:schemeClr val="lt1"/>
              </a:buClr>
              <a:buSzPts val="2400"/>
              <a:buNone/>
              <a:defRPr>
                <a:solidFill>
                  <a:schemeClr val="lt1"/>
                </a:solidFill>
              </a:defRPr>
            </a:lvl2pPr>
            <a:lvl3pPr indent="-228600" lvl="2" marL="1371600" rtl="0" algn="l">
              <a:lnSpc>
                <a:spcPct val="90000"/>
              </a:lnSpc>
              <a:spcBef>
                <a:spcPts val="500"/>
              </a:spcBef>
              <a:spcAft>
                <a:spcPts val="0"/>
              </a:spcAft>
              <a:buClr>
                <a:schemeClr val="lt1"/>
              </a:buClr>
              <a:buSzPts val="2000"/>
              <a:buNone/>
              <a:defRPr>
                <a:solidFill>
                  <a:schemeClr val="lt1"/>
                </a:solidFill>
              </a:defRPr>
            </a:lvl3pPr>
            <a:lvl4pPr indent="-228600" lvl="3" marL="1828800" rtl="0" algn="l">
              <a:lnSpc>
                <a:spcPct val="90000"/>
              </a:lnSpc>
              <a:spcBef>
                <a:spcPts val="500"/>
              </a:spcBef>
              <a:spcAft>
                <a:spcPts val="0"/>
              </a:spcAft>
              <a:buClr>
                <a:schemeClr val="lt1"/>
              </a:buClr>
              <a:buSzPts val="1800"/>
              <a:buNone/>
              <a:defRPr>
                <a:solidFill>
                  <a:schemeClr val="lt1"/>
                </a:solidFill>
              </a:defRPr>
            </a:lvl4pPr>
            <a:lvl5pPr indent="-228600" lvl="4" marL="2286000" rtl="0" algn="l">
              <a:lnSpc>
                <a:spcPct val="90000"/>
              </a:lnSpc>
              <a:spcBef>
                <a:spcPts val="500"/>
              </a:spcBef>
              <a:spcAft>
                <a:spcPts val="0"/>
              </a:spcAft>
              <a:buClr>
                <a:schemeClr val="lt1"/>
              </a:buClr>
              <a:buSzPts val="1800"/>
              <a:buNone/>
              <a:defRPr>
                <a:solidFill>
                  <a:schemeClr val="lt1"/>
                </a:solidFill>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hoto w/ Title and Content">
  <p:cSld name="2 Column - Photo w/ Title and Content">
    <p:bg>
      <p:bgPr>
        <a:solidFill>
          <a:schemeClr val="lt1"/>
        </a:solidFill>
      </p:bgPr>
    </p:bg>
    <p:spTree>
      <p:nvGrpSpPr>
        <p:cNvPr id="32" name="Shape 32"/>
        <p:cNvGrpSpPr/>
        <p:nvPr/>
      </p:nvGrpSpPr>
      <p:grpSpPr>
        <a:xfrm>
          <a:off x="0" y="0"/>
          <a:ext cx="0" cy="0"/>
          <a:chOff x="0" y="0"/>
          <a:chExt cx="0" cy="0"/>
        </a:xfrm>
      </p:grpSpPr>
      <p:pic>
        <p:nvPicPr>
          <p:cNvPr id="33" name="Google Shape;33;p27"/>
          <p:cNvPicPr preferRelativeResize="0"/>
          <p:nvPr/>
        </p:nvPicPr>
        <p:blipFill rotWithShape="1">
          <a:blip r:embed="rId2">
            <a:alphaModFix/>
          </a:blip>
          <a:srcRect b="0" l="0" r="0" t="0"/>
          <a:stretch/>
        </p:blipFill>
        <p:spPr>
          <a:xfrm>
            <a:off x="125923" y="6176963"/>
            <a:ext cx="983153" cy="615453"/>
          </a:xfrm>
          <a:prstGeom prst="rect">
            <a:avLst/>
          </a:prstGeom>
          <a:noFill/>
          <a:ln>
            <a:noFill/>
          </a:ln>
        </p:spPr>
      </p:pic>
      <p:sp>
        <p:nvSpPr>
          <p:cNvPr id="34" name="Google Shape;34;p27"/>
          <p:cNvSpPr/>
          <p:nvPr>
            <p:ph idx="2" type="pic"/>
          </p:nvPr>
        </p:nvSpPr>
        <p:spPr>
          <a:xfrm>
            <a:off x="612648" y="365760"/>
            <a:ext cx="5760600" cy="5678400"/>
          </a:xfrm>
          <a:prstGeom prst="rect">
            <a:avLst/>
          </a:prstGeom>
          <a:noFill/>
          <a:ln>
            <a:noFill/>
          </a:ln>
        </p:spPr>
      </p:sp>
      <p:sp>
        <p:nvSpPr>
          <p:cNvPr id="35" name="Google Shape;35;p27"/>
          <p:cNvSpPr txBox="1"/>
          <p:nvPr>
            <p:ph idx="1" type="body"/>
          </p:nvPr>
        </p:nvSpPr>
        <p:spPr>
          <a:xfrm>
            <a:off x="6559296" y="365760"/>
            <a:ext cx="5020200" cy="759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990000"/>
              </a:buClr>
              <a:buSzPts val="2000"/>
              <a:buNone/>
              <a:defRPr b="1" i="0" sz="2000">
                <a:solidFill>
                  <a:srgbClr val="990000"/>
                </a:solidFill>
                <a:latin typeface="Arial Black"/>
                <a:ea typeface="Arial Black"/>
                <a:cs typeface="Arial Black"/>
                <a:sym typeface="Arial Black"/>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 name="Google Shape;36;p27"/>
          <p:cNvSpPr txBox="1"/>
          <p:nvPr>
            <p:ph idx="3" type="body"/>
          </p:nvPr>
        </p:nvSpPr>
        <p:spPr>
          <a:xfrm>
            <a:off x="6559296" y="1300797"/>
            <a:ext cx="5020200" cy="4743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800"/>
              <a:buNone/>
              <a:defRPr sz="1800"/>
            </a:lvl1pPr>
            <a:lvl2pPr indent="-228600" lvl="1" marL="914400" rtl="0" algn="l">
              <a:lnSpc>
                <a:spcPct val="90000"/>
              </a:lnSpc>
              <a:spcBef>
                <a:spcPts val="500"/>
              </a:spcBef>
              <a:spcAft>
                <a:spcPts val="0"/>
              </a:spcAft>
              <a:buClr>
                <a:schemeClr val="dk1"/>
              </a:buClr>
              <a:buSzPts val="2400"/>
              <a:buNone/>
              <a:defRPr/>
            </a:lvl2pPr>
            <a:lvl3pPr indent="-228600" lvl="2" marL="1371600" rtl="0" algn="l">
              <a:lnSpc>
                <a:spcPct val="90000"/>
              </a:lnSpc>
              <a:spcBef>
                <a:spcPts val="500"/>
              </a:spcBef>
              <a:spcAft>
                <a:spcPts val="0"/>
              </a:spcAft>
              <a:buClr>
                <a:schemeClr val="dk1"/>
              </a:buClr>
              <a:buSzPts val="2000"/>
              <a:buNone/>
              <a:defRPr/>
            </a:lvl3pPr>
            <a:lvl4pPr indent="-228600" lvl="3" marL="1828800" rtl="0" algn="l">
              <a:lnSpc>
                <a:spcPct val="90000"/>
              </a:lnSpc>
              <a:spcBef>
                <a:spcPts val="500"/>
              </a:spcBef>
              <a:spcAft>
                <a:spcPts val="0"/>
              </a:spcAft>
              <a:buClr>
                <a:schemeClr val="dk1"/>
              </a:buClr>
              <a:buSzPts val="1800"/>
              <a:buNone/>
              <a:defRPr/>
            </a:lvl4pPr>
            <a:lvl5pPr indent="-228600" lvl="4" marL="2286000" rtl="0" algn="l">
              <a:lnSpc>
                <a:spcPct val="9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7" name="Shape 37"/>
        <p:cNvGrpSpPr/>
        <p:nvPr/>
      </p:nvGrpSpPr>
      <p:grpSpPr>
        <a:xfrm>
          <a:off x="0" y="0"/>
          <a:ext cx="0" cy="0"/>
          <a:chOff x="0" y="0"/>
          <a:chExt cx="0" cy="0"/>
        </a:xfrm>
      </p:grpSpPr>
      <p:sp>
        <p:nvSpPr>
          <p:cNvPr id="38" name="Google Shape;38;p24"/>
          <p:cNvSpPr txBox="1"/>
          <p:nvPr>
            <p:ph type="title"/>
          </p:nvPr>
        </p:nvSpPr>
        <p:spPr>
          <a:xfrm>
            <a:off x="609600" y="365760"/>
            <a:ext cx="109728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990000"/>
              </a:buClr>
              <a:buSzPts val="2800"/>
              <a:buFont typeface="Arial Black"/>
              <a:buNone/>
              <a:defRPr sz="2800">
                <a:solidFill>
                  <a:srgbClr val="990000"/>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9" name="Google Shape;39;p24"/>
          <p:cNvPicPr preferRelativeResize="0"/>
          <p:nvPr/>
        </p:nvPicPr>
        <p:blipFill rotWithShape="1">
          <a:blip r:embed="rId2">
            <a:alphaModFix/>
          </a:blip>
          <a:srcRect b="0" l="0" r="0" t="0"/>
          <a:stretch/>
        </p:blipFill>
        <p:spPr>
          <a:xfrm>
            <a:off x="125923" y="6176963"/>
            <a:ext cx="983153" cy="615453"/>
          </a:xfrm>
          <a:prstGeom prst="rect">
            <a:avLst/>
          </a:prstGeom>
          <a:noFill/>
          <a:ln>
            <a:noFill/>
          </a:ln>
        </p:spPr>
      </p:pic>
      <p:sp>
        <p:nvSpPr>
          <p:cNvPr id="40" name="Google Shape;40;p24"/>
          <p:cNvSpPr txBox="1"/>
          <p:nvPr>
            <p:ph idx="1" type="body"/>
          </p:nvPr>
        </p:nvSpPr>
        <p:spPr>
          <a:xfrm>
            <a:off x="609600" y="1810512"/>
            <a:ext cx="10972800" cy="4361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Text and Object ">
  <p:cSld name="2 Column - Text and Object ">
    <p:spTree>
      <p:nvGrpSpPr>
        <p:cNvPr id="41" name="Shape 41"/>
        <p:cNvGrpSpPr/>
        <p:nvPr/>
      </p:nvGrpSpPr>
      <p:grpSpPr>
        <a:xfrm>
          <a:off x="0" y="0"/>
          <a:ext cx="0" cy="0"/>
          <a:chOff x="0" y="0"/>
          <a:chExt cx="0" cy="0"/>
        </a:xfrm>
      </p:grpSpPr>
      <p:pic>
        <p:nvPicPr>
          <p:cNvPr id="42" name="Google Shape;42;p26"/>
          <p:cNvPicPr preferRelativeResize="0"/>
          <p:nvPr/>
        </p:nvPicPr>
        <p:blipFill rotWithShape="1">
          <a:blip r:embed="rId2">
            <a:alphaModFix/>
          </a:blip>
          <a:srcRect b="0" l="0" r="0" t="0"/>
          <a:stretch/>
        </p:blipFill>
        <p:spPr>
          <a:xfrm>
            <a:off x="125923" y="6176963"/>
            <a:ext cx="983153" cy="615453"/>
          </a:xfrm>
          <a:prstGeom prst="rect">
            <a:avLst/>
          </a:prstGeom>
          <a:noFill/>
          <a:ln>
            <a:noFill/>
          </a:ln>
        </p:spPr>
      </p:pic>
      <p:sp>
        <p:nvSpPr>
          <p:cNvPr id="43" name="Google Shape;43;p26"/>
          <p:cNvSpPr txBox="1"/>
          <p:nvPr>
            <p:ph type="title"/>
          </p:nvPr>
        </p:nvSpPr>
        <p:spPr>
          <a:xfrm>
            <a:off x="612648" y="365760"/>
            <a:ext cx="109728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990000"/>
              </a:buClr>
              <a:buSzPts val="2800"/>
              <a:buFont typeface="Arial Black"/>
              <a:buNone/>
              <a:defRPr sz="2800">
                <a:solidFill>
                  <a:srgbClr val="990000"/>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p26"/>
          <p:cNvSpPr txBox="1"/>
          <p:nvPr>
            <p:ph idx="1" type="body"/>
          </p:nvPr>
        </p:nvSpPr>
        <p:spPr>
          <a:xfrm>
            <a:off x="6184394" y="1825625"/>
            <a:ext cx="5394900" cy="4351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sz="20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 name="Google Shape;45;p26"/>
          <p:cNvSpPr txBox="1"/>
          <p:nvPr>
            <p:ph idx="2" type="body"/>
          </p:nvPr>
        </p:nvSpPr>
        <p:spPr>
          <a:xfrm>
            <a:off x="612647" y="1825625"/>
            <a:ext cx="5394900" cy="4351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sz="20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6" name="Shape 46"/>
        <p:cNvGrpSpPr/>
        <p:nvPr/>
      </p:nvGrpSpPr>
      <p:grpSpPr>
        <a:xfrm>
          <a:off x="0" y="0"/>
          <a:ext cx="0" cy="0"/>
          <a:chOff x="0" y="0"/>
          <a:chExt cx="0" cy="0"/>
        </a:xfrm>
      </p:grpSpPr>
      <p:sp>
        <p:nvSpPr>
          <p:cNvPr id="47" name="Google Shape;47;p23"/>
          <p:cNvSpPr txBox="1"/>
          <p:nvPr>
            <p:ph type="ctrTitle"/>
          </p:nvPr>
        </p:nvSpPr>
        <p:spPr>
          <a:xfrm>
            <a:off x="612648" y="3293316"/>
            <a:ext cx="5509200" cy="1508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990000"/>
              </a:buClr>
              <a:buSzPts val="3600"/>
              <a:buFont typeface="Arial Black"/>
              <a:buNone/>
              <a:defRPr sz="3600">
                <a:solidFill>
                  <a:srgbClr val="990000"/>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23"/>
          <p:cNvSpPr txBox="1"/>
          <p:nvPr>
            <p:ph idx="1" type="subTitle"/>
          </p:nvPr>
        </p:nvSpPr>
        <p:spPr>
          <a:xfrm>
            <a:off x="612648" y="4864061"/>
            <a:ext cx="5509200" cy="1000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dk1"/>
              </a:buClr>
              <a:buSzPts val="2000"/>
              <a:buNone/>
              <a:defRPr sz="20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9" name="Google Shape;49;p23"/>
          <p:cNvPicPr preferRelativeResize="0"/>
          <p:nvPr/>
        </p:nvPicPr>
        <p:blipFill rotWithShape="1">
          <a:blip r:embed="rId2">
            <a:alphaModFix/>
          </a:blip>
          <a:srcRect b="0" l="0" r="0" t="0"/>
          <a:stretch/>
        </p:blipFill>
        <p:spPr>
          <a:xfrm>
            <a:off x="94042" y="129828"/>
            <a:ext cx="3756819" cy="11740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50" name="Shape 50"/>
        <p:cNvGrpSpPr/>
        <p:nvPr/>
      </p:nvGrpSpPr>
      <p:grpSpPr>
        <a:xfrm>
          <a:off x="0" y="0"/>
          <a:ext cx="0" cy="0"/>
          <a:chOff x="0" y="0"/>
          <a:chExt cx="0" cy="0"/>
        </a:xfrm>
      </p:grpSpPr>
      <p:pic>
        <p:nvPicPr>
          <p:cNvPr id="51" name="Google Shape;51;p25"/>
          <p:cNvPicPr preferRelativeResize="0"/>
          <p:nvPr/>
        </p:nvPicPr>
        <p:blipFill rotWithShape="1">
          <a:blip r:embed="rId2">
            <a:alphaModFix/>
          </a:blip>
          <a:srcRect b="0" l="0" r="0" t="0"/>
          <a:stretch/>
        </p:blipFill>
        <p:spPr>
          <a:xfrm>
            <a:off x="125923" y="6176963"/>
            <a:ext cx="983153" cy="615453"/>
          </a:xfrm>
          <a:prstGeom prst="rect">
            <a:avLst/>
          </a:prstGeom>
          <a:noFill/>
          <a:ln>
            <a:noFill/>
          </a:ln>
        </p:spPr>
      </p:pic>
      <p:cxnSp>
        <p:nvCxnSpPr>
          <p:cNvPr id="52" name="Google Shape;52;p25"/>
          <p:cNvCxnSpPr/>
          <p:nvPr/>
        </p:nvCxnSpPr>
        <p:spPr>
          <a:xfrm>
            <a:off x="640080" y="4833257"/>
            <a:ext cx="3773700" cy="0"/>
          </a:xfrm>
          <a:prstGeom prst="straightConnector1">
            <a:avLst/>
          </a:prstGeom>
          <a:noFill/>
          <a:ln cap="flat" cmpd="sng" w="50800">
            <a:solidFill>
              <a:srgbClr val="990000"/>
            </a:solidFill>
            <a:prstDash val="solid"/>
            <a:miter lim="800000"/>
            <a:headEnd len="sm" w="sm" type="none"/>
            <a:tailEnd len="sm" w="sm" type="none"/>
          </a:ln>
        </p:spPr>
      </p:cxnSp>
      <p:sp>
        <p:nvSpPr>
          <p:cNvPr id="53" name="Google Shape;53;p25"/>
          <p:cNvSpPr txBox="1"/>
          <p:nvPr>
            <p:ph idx="1" type="body"/>
          </p:nvPr>
        </p:nvSpPr>
        <p:spPr>
          <a:xfrm>
            <a:off x="612648" y="4041648"/>
            <a:ext cx="6194400" cy="699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800"/>
              <a:buNone/>
              <a:defRPr b="1" i="0">
                <a:solidFill>
                  <a:schemeClr val="dk1"/>
                </a:solidFill>
                <a:latin typeface="Arial Black"/>
                <a:ea typeface="Arial Black"/>
                <a:cs typeface="Arial Black"/>
                <a:sym typeface="Arial Black"/>
              </a:defRPr>
            </a:lvl1pPr>
            <a:lvl2pPr indent="-381000" lvl="1" marL="914400" rtl="0" algn="l">
              <a:lnSpc>
                <a:spcPct val="90000"/>
              </a:lnSpc>
              <a:spcBef>
                <a:spcPts val="500"/>
              </a:spcBef>
              <a:spcAft>
                <a:spcPts val="0"/>
              </a:spcAft>
              <a:buClr>
                <a:schemeClr val="lt1"/>
              </a:buClr>
              <a:buSzPts val="2400"/>
              <a:buChar char="•"/>
              <a:defRPr>
                <a:solidFill>
                  <a:schemeClr val="lt1"/>
                </a:solidFill>
              </a:defRPr>
            </a:lvl2pPr>
            <a:lvl3pPr indent="-355600" lvl="2" marL="1371600" rtl="0" algn="l">
              <a:lnSpc>
                <a:spcPct val="90000"/>
              </a:lnSpc>
              <a:spcBef>
                <a:spcPts val="500"/>
              </a:spcBef>
              <a:spcAft>
                <a:spcPts val="0"/>
              </a:spcAft>
              <a:buClr>
                <a:schemeClr val="lt1"/>
              </a:buClr>
              <a:buSzPts val="2000"/>
              <a:buChar char="•"/>
              <a:defRPr>
                <a:solidFill>
                  <a:schemeClr val="lt1"/>
                </a:solidFill>
              </a:defRPr>
            </a:lvl3pPr>
            <a:lvl4pPr indent="-342900" lvl="3" marL="1828800" rtl="0" algn="l">
              <a:lnSpc>
                <a:spcPct val="90000"/>
              </a:lnSpc>
              <a:spcBef>
                <a:spcPts val="500"/>
              </a:spcBef>
              <a:spcAft>
                <a:spcPts val="0"/>
              </a:spcAft>
              <a:buClr>
                <a:schemeClr val="lt1"/>
              </a:buClr>
              <a:buSzPts val="1800"/>
              <a:buChar char="•"/>
              <a:defRPr>
                <a:solidFill>
                  <a:schemeClr val="lt1"/>
                </a:solidFill>
              </a:defRPr>
            </a:lvl4pPr>
            <a:lvl5pPr indent="-342900" lvl="4" marL="2286000" rtl="0" algn="l">
              <a:lnSpc>
                <a:spcPct val="90000"/>
              </a:lnSpc>
              <a:spcBef>
                <a:spcPts val="500"/>
              </a:spcBef>
              <a:spcAft>
                <a:spcPts val="0"/>
              </a:spcAft>
              <a:buClr>
                <a:schemeClr val="lt1"/>
              </a:buClr>
              <a:buSzPts val="18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5" name="Shape 5"/>
        <p:cNvGrpSpPr/>
        <p:nvPr/>
      </p:nvGrpSpPr>
      <p:grpSpPr>
        <a:xfrm>
          <a:off x="0" y="0"/>
          <a:ext cx="0" cy="0"/>
          <a:chOff x="0" y="0"/>
          <a:chExt cx="0" cy="0"/>
        </a:xfrm>
      </p:grpSpPr>
      <p:pic>
        <p:nvPicPr>
          <p:cNvPr id="6" name="Google Shape;6;p12"/>
          <p:cNvPicPr preferRelativeResize="0"/>
          <p:nvPr/>
        </p:nvPicPr>
        <p:blipFill rotWithShape="1">
          <a:blip r:embed="rId1">
            <a:alphaModFix amt="35000"/>
          </a:blip>
          <a:srcRect b="0" l="0" r="0" t="0"/>
          <a:stretch/>
        </p:blipFill>
        <p:spPr>
          <a:xfrm>
            <a:off x="4870613" y="-623226"/>
            <a:ext cx="8104452" cy="8104452"/>
          </a:xfrm>
          <a:prstGeom prst="rect">
            <a:avLst/>
          </a:prstGeom>
          <a:noFill/>
          <a:ln>
            <a:noFill/>
          </a:ln>
        </p:spPr>
      </p:pic>
      <p:sp>
        <p:nvSpPr>
          <p:cNvPr id="7" name="Google Shape;7;p12"/>
          <p:cNvSpPr txBox="1"/>
          <p:nvPr>
            <p:ph type="title"/>
          </p:nvPr>
        </p:nvSpPr>
        <p:spPr>
          <a:xfrm>
            <a:off x="612648" y="365125"/>
            <a:ext cx="109728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C000"/>
              </a:buClr>
              <a:buSzPts val="2800"/>
              <a:buFont typeface="Arial Black"/>
              <a:buNone/>
              <a:defRPr b="0" i="0" sz="2800" u="none" cap="none" strike="noStrike">
                <a:solidFill>
                  <a:srgbClr val="FFC000"/>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2"/>
          <p:cNvSpPr txBox="1"/>
          <p:nvPr>
            <p:ph idx="1" type="body"/>
          </p:nvPr>
        </p:nvSpPr>
        <p:spPr>
          <a:xfrm>
            <a:off x="612648" y="1825625"/>
            <a:ext cx="109728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pic>
        <p:nvPicPr>
          <p:cNvPr id="28" name="Google Shape;28;p22"/>
          <p:cNvPicPr preferRelativeResize="0"/>
          <p:nvPr/>
        </p:nvPicPr>
        <p:blipFill rotWithShape="1">
          <a:blip r:embed="rId1">
            <a:alphaModFix amt="5000"/>
          </a:blip>
          <a:srcRect b="0" l="0" r="0" t="0"/>
          <a:stretch/>
        </p:blipFill>
        <p:spPr>
          <a:xfrm>
            <a:off x="4862146" y="-623226"/>
            <a:ext cx="8104452" cy="8104452"/>
          </a:xfrm>
          <a:prstGeom prst="rect">
            <a:avLst/>
          </a:prstGeom>
          <a:noFill/>
          <a:ln>
            <a:noFill/>
          </a:ln>
        </p:spPr>
      </p:pic>
      <p:sp>
        <p:nvSpPr>
          <p:cNvPr id="29" name="Google Shape;29;p22"/>
          <p:cNvSpPr txBox="1"/>
          <p:nvPr>
            <p:ph type="title"/>
          </p:nvPr>
        </p:nvSpPr>
        <p:spPr>
          <a:xfrm>
            <a:off x="612648" y="365125"/>
            <a:ext cx="109728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990000"/>
              </a:buClr>
              <a:buSzPts val="2800"/>
              <a:buFont typeface="Arial Black"/>
              <a:buNone/>
              <a:defRPr b="1" i="0" sz="2800" u="none" cap="none" strike="noStrike">
                <a:solidFill>
                  <a:srgbClr val="990000"/>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22"/>
          <p:cNvSpPr txBox="1"/>
          <p:nvPr>
            <p:ph idx="1" type="body"/>
          </p:nvPr>
        </p:nvSpPr>
        <p:spPr>
          <a:xfrm>
            <a:off x="612648" y="1825625"/>
            <a:ext cx="109728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1" name="Google Shape;31;p22"/>
          <p:cNvPicPr preferRelativeResize="0"/>
          <p:nvPr/>
        </p:nvPicPr>
        <p:blipFill rotWithShape="1">
          <a:blip r:embed="rId2">
            <a:alphaModFix/>
          </a:blip>
          <a:srcRect b="0" l="0" r="0" t="0"/>
          <a:stretch/>
        </p:blipFill>
        <p:spPr>
          <a:xfrm>
            <a:off x="125923" y="6176963"/>
            <a:ext cx="983153" cy="6154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 id="2147483657" r:id="rId6"/>
    <p:sldLayoutId id="214748365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7" name="Shape 57"/>
        <p:cNvGrpSpPr/>
        <p:nvPr/>
      </p:nvGrpSpPr>
      <p:grpSpPr>
        <a:xfrm>
          <a:off x="0" y="0"/>
          <a:ext cx="0" cy="0"/>
          <a:chOff x="0" y="0"/>
          <a:chExt cx="0" cy="0"/>
        </a:xfrm>
      </p:grpSpPr>
      <p:sp>
        <p:nvSpPr>
          <p:cNvPr id="58" name="Google Shape;58;p1"/>
          <p:cNvSpPr txBox="1"/>
          <p:nvPr>
            <p:ph type="ctrTitle"/>
          </p:nvPr>
        </p:nvSpPr>
        <p:spPr>
          <a:xfrm>
            <a:off x="1301350" y="1075625"/>
            <a:ext cx="9995700" cy="980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2"/>
              </a:buClr>
              <a:buSzPts val="3600"/>
              <a:buFont typeface="Arial Black"/>
              <a:buNone/>
            </a:pPr>
            <a:r>
              <a:rPr lang="en-US" sz="3200">
                <a:solidFill>
                  <a:schemeClr val="accent2"/>
                </a:solidFill>
                <a:latin typeface="Calibri"/>
                <a:ea typeface="Calibri"/>
                <a:cs typeface="Calibri"/>
                <a:sym typeface="Calibri"/>
              </a:rPr>
              <a:t>3D Rendering  : Path Tracer</a:t>
            </a:r>
            <a:endParaRPr sz="3200">
              <a:latin typeface="Calibri"/>
              <a:ea typeface="Calibri"/>
              <a:cs typeface="Calibri"/>
              <a:sym typeface="Calibri"/>
            </a:endParaRPr>
          </a:p>
        </p:txBody>
      </p:sp>
      <p:sp>
        <p:nvSpPr>
          <p:cNvPr id="59" name="Google Shape;59;p1"/>
          <p:cNvSpPr txBox="1"/>
          <p:nvPr>
            <p:ph idx="1" type="subTitle"/>
          </p:nvPr>
        </p:nvSpPr>
        <p:spPr>
          <a:xfrm>
            <a:off x="9754075" y="6538400"/>
            <a:ext cx="2382300" cy="228600"/>
          </a:xfrm>
          <a:prstGeom prst="rect">
            <a:avLst/>
          </a:prstGeom>
          <a:noFill/>
          <a:ln>
            <a:noFill/>
          </a:ln>
        </p:spPr>
        <p:txBody>
          <a:bodyPr anchorCtr="0" anchor="t" bIns="45700" lIns="91425" spcFirstLastPara="1" rIns="91425" wrap="square" tIns="45700">
            <a:noAutofit/>
          </a:bodyPr>
          <a:lstStyle/>
          <a:p>
            <a:pPr indent="0" lvl="0" marL="0" rtl="0" algn="r">
              <a:lnSpc>
                <a:spcPct val="150000"/>
              </a:lnSpc>
              <a:spcBef>
                <a:spcPts val="0"/>
              </a:spcBef>
              <a:spcAft>
                <a:spcPts val="0"/>
              </a:spcAft>
              <a:buClr>
                <a:schemeClr val="lt1"/>
              </a:buClr>
              <a:buSzPts val="2000"/>
              <a:buNone/>
            </a:pPr>
            <a:r>
              <a:rPr lang="en-US" sz="1000"/>
              <a:t>Sneha Bandi</a:t>
            </a:r>
            <a:endParaRPr sz="1000"/>
          </a:p>
        </p:txBody>
      </p:sp>
      <p:sp>
        <p:nvSpPr>
          <p:cNvPr id="60" name="Google Shape;60;p1"/>
          <p:cNvSpPr txBox="1"/>
          <p:nvPr>
            <p:ph idx="1" type="subTitle"/>
          </p:nvPr>
        </p:nvSpPr>
        <p:spPr>
          <a:xfrm>
            <a:off x="3425638" y="4803625"/>
            <a:ext cx="5747100" cy="12519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chemeClr val="lt1"/>
              </a:buClr>
              <a:buSzPts val="2000"/>
              <a:buNone/>
            </a:pPr>
            <a:r>
              <a:rPr lang="en-US" sz="1800"/>
              <a:t>CSCI 596 : Scientific Computing and Visualization</a:t>
            </a:r>
            <a:endParaRPr sz="1800"/>
          </a:p>
          <a:p>
            <a:pPr indent="0" lvl="0" marL="0" rtl="0" algn="ctr">
              <a:lnSpc>
                <a:spcPct val="150000"/>
              </a:lnSpc>
              <a:spcBef>
                <a:spcPts val="0"/>
              </a:spcBef>
              <a:spcAft>
                <a:spcPts val="0"/>
              </a:spcAft>
              <a:buClr>
                <a:schemeClr val="lt1"/>
              </a:buClr>
              <a:buSzPts val="2000"/>
              <a:buNone/>
            </a:pPr>
            <a:r>
              <a:rPr lang="en-US" sz="1800"/>
              <a:t>Fall 2023</a:t>
            </a:r>
            <a:endParaRPr sz="1800"/>
          </a:p>
        </p:txBody>
      </p:sp>
      <p:sp>
        <p:nvSpPr>
          <p:cNvPr id="61" name="Google Shape;61;p1"/>
          <p:cNvSpPr txBox="1"/>
          <p:nvPr/>
        </p:nvSpPr>
        <p:spPr>
          <a:xfrm>
            <a:off x="8428875" y="330950"/>
            <a:ext cx="3721200" cy="646500"/>
          </a:xfrm>
          <a:prstGeom prst="rect">
            <a:avLst/>
          </a:prstGeom>
          <a:noFill/>
          <a:ln>
            <a:noFill/>
          </a:ln>
        </p:spPr>
        <p:txBody>
          <a:bodyPr anchorCtr="0" anchor="t" bIns="91425" lIns="91425" spcFirstLastPara="1" rIns="91425" wrap="square" tIns="91425">
            <a:spAutoFit/>
          </a:bodyPr>
          <a:lstStyle/>
          <a:p>
            <a:pPr indent="457200" lvl="0" marL="0" rtl="0" algn="r">
              <a:lnSpc>
                <a:spcPct val="150000"/>
              </a:lnSpc>
              <a:spcBef>
                <a:spcPts val="0"/>
              </a:spcBef>
              <a:spcAft>
                <a:spcPts val="0"/>
              </a:spcAft>
              <a:buClr>
                <a:schemeClr val="lt1"/>
              </a:buClr>
              <a:buSzPts val="2000"/>
              <a:buFont typeface="Arial"/>
              <a:buNone/>
            </a:pPr>
            <a:r>
              <a:rPr lang="en-US" sz="1200">
                <a:solidFill>
                  <a:schemeClr val="lt1"/>
                </a:solidFill>
              </a:rPr>
              <a:t>CSCI 596</a:t>
            </a:r>
            <a:endParaRPr sz="1200">
              <a:solidFill>
                <a:schemeClr val="lt1"/>
              </a:solidFill>
            </a:endParaRPr>
          </a:p>
          <a:p>
            <a:pPr indent="457200" lvl="0" marL="0" rtl="0" algn="r">
              <a:lnSpc>
                <a:spcPct val="150000"/>
              </a:lnSpc>
              <a:spcBef>
                <a:spcPts val="0"/>
              </a:spcBef>
              <a:spcAft>
                <a:spcPts val="0"/>
              </a:spcAft>
              <a:buClr>
                <a:schemeClr val="lt1"/>
              </a:buClr>
              <a:buSzPts val="2000"/>
              <a:buFont typeface="Arial"/>
              <a:buNone/>
            </a:pPr>
            <a:r>
              <a:rPr lang="en-US" sz="1200">
                <a:solidFill>
                  <a:schemeClr val="lt1"/>
                </a:solidFill>
              </a:rPr>
              <a:t>Project Presentation</a:t>
            </a:r>
            <a:endParaRPr sz="1200">
              <a:solidFill>
                <a:schemeClr val="lt1"/>
              </a:solidFill>
            </a:endParaRPr>
          </a:p>
        </p:txBody>
      </p:sp>
      <p:pic>
        <p:nvPicPr>
          <p:cNvPr id="62" name="Google Shape;62;p1"/>
          <p:cNvPicPr preferRelativeResize="0"/>
          <p:nvPr/>
        </p:nvPicPr>
        <p:blipFill>
          <a:blip r:embed="rId3">
            <a:alphaModFix/>
          </a:blip>
          <a:stretch>
            <a:fillRect/>
          </a:stretch>
        </p:blipFill>
        <p:spPr>
          <a:xfrm>
            <a:off x="4014501" y="1930650"/>
            <a:ext cx="4873651" cy="250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9f21c7c292_0_124"/>
          <p:cNvSpPr txBox="1"/>
          <p:nvPr>
            <p:ph type="title"/>
          </p:nvPr>
        </p:nvSpPr>
        <p:spPr>
          <a:xfrm>
            <a:off x="609600" y="92810"/>
            <a:ext cx="10972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Results and Analysis</a:t>
            </a:r>
            <a:endParaRPr sz="3600">
              <a:latin typeface="Calibri"/>
              <a:ea typeface="Calibri"/>
              <a:cs typeface="Calibri"/>
              <a:sym typeface="Calibri"/>
            </a:endParaRPr>
          </a:p>
        </p:txBody>
      </p:sp>
      <p:pic>
        <p:nvPicPr>
          <p:cNvPr id="122" name="Google Shape;122;g29f21c7c292_0_124"/>
          <p:cNvPicPr preferRelativeResize="0"/>
          <p:nvPr/>
        </p:nvPicPr>
        <p:blipFill>
          <a:blip r:embed="rId3">
            <a:alphaModFix/>
          </a:blip>
          <a:stretch>
            <a:fillRect/>
          </a:stretch>
        </p:blipFill>
        <p:spPr>
          <a:xfrm>
            <a:off x="4347154" y="1418504"/>
            <a:ext cx="3493126" cy="2389601"/>
          </a:xfrm>
          <a:prstGeom prst="rect">
            <a:avLst/>
          </a:prstGeom>
          <a:noFill/>
          <a:ln>
            <a:noFill/>
          </a:ln>
        </p:spPr>
      </p:pic>
      <p:pic>
        <p:nvPicPr>
          <p:cNvPr id="123" name="Google Shape;123;g29f21c7c292_0_124"/>
          <p:cNvPicPr preferRelativeResize="0"/>
          <p:nvPr/>
        </p:nvPicPr>
        <p:blipFill>
          <a:blip r:embed="rId4">
            <a:alphaModFix/>
          </a:blip>
          <a:stretch>
            <a:fillRect/>
          </a:stretch>
        </p:blipFill>
        <p:spPr>
          <a:xfrm>
            <a:off x="8454428" y="1418500"/>
            <a:ext cx="3493123" cy="2389604"/>
          </a:xfrm>
          <a:prstGeom prst="rect">
            <a:avLst/>
          </a:prstGeom>
          <a:noFill/>
          <a:ln>
            <a:noFill/>
          </a:ln>
        </p:spPr>
      </p:pic>
      <p:sp>
        <p:nvSpPr>
          <p:cNvPr id="124" name="Google Shape;124;g29f21c7c292_0_124"/>
          <p:cNvSpPr txBox="1"/>
          <p:nvPr/>
        </p:nvSpPr>
        <p:spPr>
          <a:xfrm>
            <a:off x="4236572" y="4249619"/>
            <a:ext cx="355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rPr>
              <a:t>4 samples</a:t>
            </a:r>
            <a:endParaRPr b="1" sz="1600">
              <a:solidFill>
                <a:schemeClr val="dk1"/>
              </a:solidFill>
            </a:endParaRPr>
          </a:p>
        </p:txBody>
      </p:sp>
      <p:sp>
        <p:nvSpPr>
          <p:cNvPr id="125" name="Google Shape;125;g29f21c7c292_0_124"/>
          <p:cNvSpPr txBox="1"/>
          <p:nvPr/>
        </p:nvSpPr>
        <p:spPr>
          <a:xfrm>
            <a:off x="8297527" y="4249619"/>
            <a:ext cx="355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rPr>
              <a:t>16</a:t>
            </a:r>
            <a:r>
              <a:rPr b="1" lang="en-US" sz="1600">
                <a:solidFill>
                  <a:schemeClr val="dk1"/>
                </a:solidFill>
              </a:rPr>
              <a:t> samples</a:t>
            </a:r>
            <a:endParaRPr b="1" sz="1600">
              <a:solidFill>
                <a:schemeClr val="dk1"/>
              </a:solidFill>
            </a:endParaRPr>
          </a:p>
        </p:txBody>
      </p:sp>
      <p:pic>
        <p:nvPicPr>
          <p:cNvPr id="126" name="Google Shape;126;g29f21c7c292_0_124"/>
          <p:cNvPicPr preferRelativeResize="0"/>
          <p:nvPr/>
        </p:nvPicPr>
        <p:blipFill>
          <a:blip r:embed="rId5">
            <a:alphaModFix/>
          </a:blip>
          <a:stretch>
            <a:fillRect/>
          </a:stretch>
        </p:blipFill>
        <p:spPr>
          <a:xfrm>
            <a:off x="182625" y="1418500"/>
            <a:ext cx="3493133" cy="2389604"/>
          </a:xfrm>
          <a:prstGeom prst="rect">
            <a:avLst/>
          </a:prstGeom>
          <a:noFill/>
          <a:ln>
            <a:noFill/>
          </a:ln>
        </p:spPr>
      </p:pic>
      <p:sp>
        <p:nvSpPr>
          <p:cNvPr id="127" name="Google Shape;127;g29f21c7c292_0_124"/>
          <p:cNvSpPr txBox="1"/>
          <p:nvPr/>
        </p:nvSpPr>
        <p:spPr>
          <a:xfrm>
            <a:off x="494755" y="4249619"/>
            <a:ext cx="355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rPr>
              <a:t>1 sample</a:t>
            </a:r>
            <a:endParaRPr b="1" sz="1600">
              <a:solidFill>
                <a:schemeClr val="dk1"/>
              </a:solidFill>
            </a:endParaRPr>
          </a:p>
        </p:txBody>
      </p:sp>
      <p:sp>
        <p:nvSpPr>
          <p:cNvPr id="128" name="Google Shape;128;g29f21c7c292_0_124"/>
          <p:cNvSpPr txBox="1"/>
          <p:nvPr/>
        </p:nvSpPr>
        <p:spPr>
          <a:xfrm>
            <a:off x="4068263" y="5045050"/>
            <a:ext cx="38940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lang="en-US">
                <a:latin typeface="Calibri"/>
                <a:ea typeface="Calibri"/>
                <a:cs typeface="Calibri"/>
                <a:sym typeface="Calibri"/>
              </a:rPr>
              <a:t>Experiment to be contd. with higher sample sizes Like 128, 256, 1024 samples</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9f21c7c292_0_117"/>
          <p:cNvSpPr txBox="1"/>
          <p:nvPr>
            <p:ph type="title"/>
          </p:nvPr>
        </p:nvSpPr>
        <p:spPr>
          <a:xfrm>
            <a:off x="609600" y="92810"/>
            <a:ext cx="10972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Computational Cost and Time</a:t>
            </a:r>
            <a:endParaRPr sz="3600">
              <a:latin typeface="Calibri"/>
              <a:ea typeface="Calibri"/>
              <a:cs typeface="Calibri"/>
              <a:sym typeface="Calibri"/>
            </a:endParaRPr>
          </a:p>
        </p:txBody>
      </p:sp>
      <p:graphicFrame>
        <p:nvGraphicFramePr>
          <p:cNvPr id="134" name="Google Shape;134;g29f21c7c292_0_117"/>
          <p:cNvGraphicFramePr/>
          <p:nvPr/>
        </p:nvGraphicFramePr>
        <p:xfrm>
          <a:off x="836025" y="2112375"/>
          <a:ext cx="3000000" cy="3000000"/>
        </p:xfrm>
        <a:graphic>
          <a:graphicData uri="http://schemas.openxmlformats.org/drawingml/2006/table">
            <a:tbl>
              <a:tblPr>
                <a:noFill/>
                <a:tableStyleId>{DB0971FF-AC5E-42EE-865D-022F3D602607}</a:tableStyleId>
              </a:tblPr>
              <a:tblGrid>
                <a:gridCol w="1969200"/>
                <a:gridCol w="2147775"/>
              </a:tblGrid>
              <a:tr h="730150">
                <a:tc>
                  <a:txBody>
                    <a:bodyPr/>
                    <a:lstStyle/>
                    <a:p>
                      <a:pPr indent="0" lvl="0" marL="0" marR="0" rtl="0" algn="ctr">
                        <a:lnSpc>
                          <a:spcPct val="115000"/>
                        </a:lnSpc>
                        <a:spcBef>
                          <a:spcPts val="0"/>
                        </a:spcBef>
                        <a:spcAft>
                          <a:spcPts val="0"/>
                        </a:spcAft>
                        <a:buClr>
                          <a:srgbClr val="000000"/>
                        </a:buClr>
                        <a:buSzPts val="1200"/>
                        <a:buFont typeface="Arial"/>
                        <a:buNone/>
                      </a:pPr>
                      <a:r>
                        <a:rPr b="1" lang="en-US" sz="2000">
                          <a:latin typeface="Calibri"/>
                          <a:ea typeface="Calibri"/>
                          <a:cs typeface="Calibri"/>
                          <a:sym typeface="Calibri"/>
                        </a:rPr>
                        <a:t>Samples</a:t>
                      </a:r>
                      <a:endParaRPr b="1"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2000" u="none" cap="none" strike="noStrike">
                          <a:latin typeface="Calibri"/>
                          <a:ea typeface="Calibri"/>
                          <a:cs typeface="Calibri"/>
                          <a:sym typeface="Calibri"/>
                        </a:rPr>
                        <a:t>S</a:t>
                      </a:r>
                      <a:r>
                        <a:rPr b="1" lang="en-US" sz="2000">
                          <a:latin typeface="Calibri"/>
                          <a:ea typeface="Calibri"/>
                          <a:cs typeface="Calibri"/>
                          <a:sym typeface="Calibri"/>
                        </a:rPr>
                        <a:t>econds elapsed</a:t>
                      </a:r>
                      <a:endParaRPr b="1"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575">
                <a:tc>
                  <a:txBody>
                    <a:bodyPr/>
                    <a:lstStyle/>
                    <a:p>
                      <a:pPr indent="0" lvl="0" marL="0" marR="0" rtl="0" algn="ctr">
                        <a:lnSpc>
                          <a:spcPct val="100000"/>
                        </a:lnSpc>
                        <a:spcBef>
                          <a:spcPts val="0"/>
                        </a:spcBef>
                        <a:spcAft>
                          <a:spcPts val="0"/>
                        </a:spcAft>
                        <a:buClr>
                          <a:srgbClr val="000000"/>
                        </a:buClr>
                        <a:buSzPts val="1200"/>
                        <a:buFont typeface="Arial"/>
                        <a:buNone/>
                      </a:pPr>
                      <a:r>
                        <a:rPr lang="en-US" sz="2000" u="none" cap="none" strike="noStrike">
                          <a:latin typeface="Calibri"/>
                          <a:ea typeface="Calibri"/>
                          <a:cs typeface="Calibri"/>
                          <a:sym typeface="Calibri"/>
                        </a:rPr>
                        <a:t>1 </a:t>
                      </a:r>
                      <a:endParaRPr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2000" u="none" cap="none" strike="noStrike">
                          <a:latin typeface="Calibri"/>
                          <a:ea typeface="Calibri"/>
                          <a:cs typeface="Calibri"/>
                          <a:sym typeface="Calibri"/>
                        </a:rPr>
                        <a:t>1</a:t>
                      </a:r>
                      <a:endParaRPr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575">
                <a:tc>
                  <a:txBody>
                    <a:bodyPr/>
                    <a:lstStyle/>
                    <a:p>
                      <a:pPr indent="0" lvl="0" marL="0" marR="0" rtl="0" algn="ctr">
                        <a:lnSpc>
                          <a:spcPct val="100000"/>
                        </a:lnSpc>
                        <a:spcBef>
                          <a:spcPts val="0"/>
                        </a:spcBef>
                        <a:spcAft>
                          <a:spcPts val="0"/>
                        </a:spcAft>
                        <a:buClr>
                          <a:srgbClr val="000000"/>
                        </a:buClr>
                        <a:buSzPts val="1200"/>
                        <a:buFont typeface="Arial"/>
                        <a:buNone/>
                      </a:pPr>
                      <a:r>
                        <a:rPr lang="en-US" sz="2000">
                          <a:latin typeface="Calibri"/>
                          <a:ea typeface="Calibri"/>
                          <a:cs typeface="Calibri"/>
                          <a:sym typeface="Calibri"/>
                        </a:rPr>
                        <a:t>4 </a:t>
                      </a:r>
                      <a:endParaRPr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2000">
                          <a:latin typeface="Calibri"/>
                          <a:ea typeface="Calibri"/>
                          <a:cs typeface="Calibri"/>
                          <a:sym typeface="Calibri"/>
                        </a:rPr>
                        <a:t>17</a:t>
                      </a:r>
                      <a:endParaRPr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575">
                <a:tc>
                  <a:txBody>
                    <a:bodyPr/>
                    <a:lstStyle/>
                    <a:p>
                      <a:pPr indent="0" lvl="0" marL="0" marR="0" rtl="0" algn="ctr">
                        <a:lnSpc>
                          <a:spcPct val="100000"/>
                        </a:lnSpc>
                        <a:spcBef>
                          <a:spcPts val="0"/>
                        </a:spcBef>
                        <a:spcAft>
                          <a:spcPts val="0"/>
                        </a:spcAft>
                        <a:buClr>
                          <a:srgbClr val="000000"/>
                        </a:buClr>
                        <a:buSzPts val="1200"/>
                        <a:buFont typeface="Arial"/>
                        <a:buNone/>
                      </a:pPr>
                      <a:r>
                        <a:rPr lang="en-US" sz="2000">
                          <a:latin typeface="Calibri"/>
                          <a:ea typeface="Calibri"/>
                          <a:cs typeface="Calibri"/>
                          <a:sym typeface="Calibri"/>
                        </a:rPr>
                        <a:t>16 </a:t>
                      </a:r>
                      <a:endParaRPr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2000">
                          <a:latin typeface="Calibri"/>
                          <a:ea typeface="Calibri"/>
                          <a:cs typeface="Calibri"/>
                          <a:sym typeface="Calibri"/>
                        </a:rPr>
                        <a:t>61</a:t>
                      </a:r>
                      <a:endParaRPr sz="2000" u="none" cap="none" strike="noStrike">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5" name="Google Shape;135;g29f21c7c292_0_117"/>
          <p:cNvSpPr txBox="1"/>
          <p:nvPr/>
        </p:nvSpPr>
        <p:spPr>
          <a:xfrm>
            <a:off x="6252550" y="1369625"/>
            <a:ext cx="5168400" cy="378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800"/>
              <a:buFont typeface="Arial"/>
              <a:buNone/>
            </a:pPr>
            <a:r>
              <a:rPr lang="en-US" sz="1800"/>
              <a:t>Machine used:</a:t>
            </a:r>
            <a:endParaRPr sz="1800"/>
          </a:p>
          <a:p>
            <a:pPr indent="0" lvl="0" marL="0" marR="0" rtl="0" algn="l">
              <a:lnSpc>
                <a:spcPct val="200000"/>
              </a:lnSpc>
              <a:spcBef>
                <a:spcPts val="0"/>
              </a:spcBef>
              <a:spcAft>
                <a:spcPts val="0"/>
              </a:spcAft>
              <a:buClr>
                <a:srgbClr val="000000"/>
              </a:buClr>
              <a:buSzPts val="1800"/>
              <a:buFont typeface="Arial"/>
              <a:buNone/>
            </a:pPr>
            <a:r>
              <a:rPr lang="en-US" sz="1800"/>
              <a:t>AMD Ryzen 5700U</a:t>
            </a:r>
            <a:endParaRPr sz="1800"/>
          </a:p>
          <a:p>
            <a:pPr indent="0" lvl="0" marL="0" marR="0" rtl="0" algn="l">
              <a:lnSpc>
                <a:spcPct val="200000"/>
              </a:lnSpc>
              <a:spcBef>
                <a:spcPts val="0"/>
              </a:spcBef>
              <a:spcAft>
                <a:spcPts val="0"/>
              </a:spcAft>
              <a:buClr>
                <a:srgbClr val="000000"/>
              </a:buClr>
              <a:buSzPts val="1800"/>
              <a:buFont typeface="Arial"/>
              <a:buNone/>
            </a:pPr>
            <a:r>
              <a:rPr lang="en-US" sz="1800"/>
              <a:t>16 CPU cores</a:t>
            </a:r>
            <a:endParaRPr sz="1800"/>
          </a:p>
          <a:p>
            <a:pPr indent="0" lvl="0" marL="0" marR="0" rtl="0" algn="l">
              <a:lnSpc>
                <a:spcPct val="200000"/>
              </a:lnSpc>
              <a:spcBef>
                <a:spcPts val="0"/>
              </a:spcBef>
              <a:spcAft>
                <a:spcPts val="0"/>
              </a:spcAft>
              <a:buClr>
                <a:srgbClr val="000000"/>
              </a:buClr>
              <a:buSzPts val="1800"/>
              <a:buFont typeface="Arial"/>
              <a:buNone/>
            </a:pPr>
            <a:r>
              <a:rPr lang="en-US" sz="1800"/>
              <a:t>Threads per core: 2</a:t>
            </a:r>
            <a:endParaRPr sz="1800"/>
          </a:p>
          <a:p>
            <a:pPr indent="0" lvl="0" marL="0" marR="0" rtl="0" algn="l">
              <a:lnSpc>
                <a:spcPct val="200000"/>
              </a:lnSpc>
              <a:spcBef>
                <a:spcPts val="0"/>
              </a:spcBef>
              <a:spcAft>
                <a:spcPts val="0"/>
              </a:spcAft>
              <a:buClr>
                <a:srgbClr val="000000"/>
              </a:buClr>
              <a:buSzPts val="1800"/>
              <a:buFont typeface="Arial"/>
              <a:buNone/>
            </a:pPr>
            <a:r>
              <a:rPr lang="en-US" sz="1800"/>
              <a:t>Total threads: 32</a:t>
            </a:r>
            <a:endParaRPr sz="1800"/>
          </a:p>
          <a:p>
            <a:pPr indent="0" lvl="0" marL="0" marR="0" rtl="0" algn="l">
              <a:lnSpc>
                <a:spcPct val="200000"/>
              </a:lnSpc>
              <a:spcBef>
                <a:spcPts val="0"/>
              </a:spcBef>
              <a:spcAft>
                <a:spcPts val="0"/>
              </a:spcAft>
              <a:buClr>
                <a:srgbClr val="000000"/>
              </a:buClr>
              <a:buSzPts val="1800"/>
              <a:buFont typeface="Arial"/>
              <a:buNone/>
            </a:pPr>
            <a:r>
              <a:rPr lang="en-US" sz="1800"/>
              <a:t>Clock max: 4.3 Ghz</a:t>
            </a:r>
            <a:endParaRPr sz="1800"/>
          </a:p>
          <a:p>
            <a:pPr indent="0" lvl="0" marL="0" marR="0" rtl="0" algn="l">
              <a:lnSpc>
                <a:spcPct val="200000"/>
              </a:lnSpc>
              <a:spcBef>
                <a:spcPts val="0"/>
              </a:spcBef>
              <a:spcAft>
                <a:spcPts val="0"/>
              </a:spcAft>
              <a:buClr>
                <a:srgbClr val="000000"/>
              </a:buClr>
              <a:buSzPts val="1800"/>
              <a:buFont typeface="Arial"/>
              <a:buNone/>
            </a:pPr>
            <a:r>
              <a:rPr lang="en-US" sz="1800"/>
              <a:t>Clock min: 400 Mhz</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9f21c7c292_0_97"/>
          <p:cNvSpPr txBox="1"/>
          <p:nvPr>
            <p:ph type="title"/>
          </p:nvPr>
        </p:nvSpPr>
        <p:spPr>
          <a:xfrm>
            <a:off x="552175" y="331553"/>
            <a:ext cx="10972800" cy="97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b="0" lang="en-US" sz="3200"/>
              <a:t>Conclusion and Future Work</a:t>
            </a:r>
            <a:endParaRPr b="0" sz="3200"/>
          </a:p>
        </p:txBody>
      </p:sp>
      <p:sp>
        <p:nvSpPr>
          <p:cNvPr id="141" name="Google Shape;141;g29f21c7c292_0_97"/>
          <p:cNvSpPr txBox="1"/>
          <p:nvPr>
            <p:ph idx="1" type="body"/>
          </p:nvPr>
        </p:nvSpPr>
        <p:spPr>
          <a:xfrm>
            <a:off x="1199425" y="1473525"/>
            <a:ext cx="9678300" cy="3477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000">
                <a:latin typeface="Calibri"/>
                <a:ea typeface="Calibri"/>
                <a:cs typeface="Calibri"/>
                <a:sym typeface="Calibri"/>
              </a:rPr>
              <a:t>The projects aimed to create a high-performance Path Tracer, aligning with scientific computing and visualization requirements. By achieving the outlined objectives and meeting evaluation criteria, the resulting tool will be valuable for in fields requiring accurate and visually compelling 3D renderings. </a:t>
            </a:r>
            <a:endParaRPr sz="2000">
              <a:latin typeface="Calibri"/>
              <a:ea typeface="Calibri"/>
              <a:cs typeface="Calibri"/>
              <a:sym typeface="Calibri"/>
            </a:endParaRPr>
          </a:p>
          <a:p>
            <a:pPr indent="0" lvl="0" marL="0" rtl="0" algn="l">
              <a:lnSpc>
                <a:spcPct val="150000"/>
              </a:lnSpc>
              <a:spcBef>
                <a:spcPts val="1500"/>
              </a:spcBef>
              <a:spcAft>
                <a:spcPts val="1500"/>
              </a:spcAft>
              <a:buNone/>
            </a:pPr>
            <a:r>
              <a:rPr lang="en-US" sz="2000">
                <a:latin typeface="Calibri"/>
                <a:ea typeface="Calibri"/>
                <a:cs typeface="Calibri"/>
                <a:sym typeface="Calibri"/>
              </a:rPr>
              <a:t>Future work could involve further optimizations (Like : </a:t>
            </a:r>
            <a:r>
              <a:rPr lang="en-US" sz="2000">
                <a:latin typeface="Calibri"/>
                <a:ea typeface="Calibri"/>
                <a:cs typeface="Calibri"/>
                <a:sym typeface="Calibri"/>
                <a:extLst>
                  <a:ext uri="http://customooxmlschemas.google.com/">
                    <go:slidesCustomData xmlns:go="http://customooxmlschemas.google.com/" textRoundtripDataId="1"/>
                  </a:ext>
                </a:extLst>
              </a:rPr>
              <a:t>Metropolis Light Transport</a:t>
            </a:r>
            <a:r>
              <a:rPr lang="en-US" sz="2000">
                <a:latin typeface="Calibri"/>
                <a:ea typeface="Calibri"/>
                <a:cs typeface="Calibri"/>
                <a:sym typeface="Calibri"/>
              </a:rPr>
              <a:t>), additional rendering features (Like : </a:t>
            </a:r>
            <a:r>
              <a:rPr lang="en-US" sz="2000">
                <a:latin typeface="Calibri"/>
                <a:ea typeface="Calibri"/>
                <a:cs typeface="Calibri"/>
                <a:sym typeface="Calibri"/>
                <a:extLst>
                  <a:ext uri="http://customooxmlschemas.google.com/">
                    <go:slidesCustomData xmlns:go="http://customooxmlschemas.google.com/" textRoundtripDataId="2"/>
                  </a:ext>
                </a:extLst>
              </a:rPr>
              <a:t>bidirectional path tracing</a:t>
            </a:r>
            <a:r>
              <a:rPr lang="en-US" sz="2000">
                <a:latin typeface="Calibri"/>
                <a:ea typeface="Calibri"/>
                <a:cs typeface="Calibri"/>
                <a:sym typeface="Calibri"/>
              </a:rPr>
              <a:t>), and implementation and exploration of extensions like </a:t>
            </a:r>
            <a:r>
              <a:rPr lang="en-US" sz="2000">
                <a:latin typeface="Calibri"/>
                <a:ea typeface="Calibri"/>
                <a:cs typeface="Calibri"/>
                <a:sym typeface="Calibri"/>
              </a:rPr>
              <a:t>r</a:t>
            </a:r>
            <a:r>
              <a:rPr lang="en-US" sz="2000">
                <a:latin typeface="Calibri"/>
                <a:ea typeface="Calibri"/>
                <a:cs typeface="Calibri"/>
                <a:sym typeface="Calibri"/>
                <a:extLst>
                  <a:ext uri="http://customooxmlschemas.google.com/">
                    <go:slidesCustomData xmlns:go="http://customooxmlschemas.google.com/" textRoundtripDataId="3"/>
                  </a:ext>
                </a:extLst>
              </a:rPr>
              <a:t>eal-time interactive rendering</a:t>
            </a:r>
            <a:r>
              <a:rPr lang="en-US"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9f21c7c292_0_129"/>
          <p:cNvSpPr txBox="1"/>
          <p:nvPr>
            <p:ph type="title"/>
          </p:nvPr>
        </p:nvSpPr>
        <p:spPr>
          <a:xfrm>
            <a:off x="5119450" y="2310475"/>
            <a:ext cx="2454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Thank You</a:t>
            </a:r>
            <a:endParaRPr sz="3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txBox="1"/>
          <p:nvPr>
            <p:ph idx="1" type="body"/>
          </p:nvPr>
        </p:nvSpPr>
        <p:spPr>
          <a:xfrm>
            <a:off x="6590896" y="416160"/>
            <a:ext cx="5020200" cy="7590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990000"/>
              </a:buClr>
              <a:buSzPct val="62500"/>
              <a:buNone/>
            </a:pPr>
            <a:r>
              <a:rPr b="0" lang="en-US" sz="3200"/>
              <a:t>What is a Path Tracer?</a:t>
            </a:r>
            <a:endParaRPr b="0" sz="3200"/>
          </a:p>
        </p:txBody>
      </p:sp>
      <p:sp>
        <p:nvSpPr>
          <p:cNvPr id="68" name="Google Shape;68;p10"/>
          <p:cNvSpPr txBox="1"/>
          <p:nvPr>
            <p:ph idx="3" type="body"/>
          </p:nvPr>
        </p:nvSpPr>
        <p:spPr>
          <a:xfrm>
            <a:off x="6332750" y="1288500"/>
            <a:ext cx="5536500" cy="4694100"/>
          </a:xfrm>
          <a:prstGeom prst="rect">
            <a:avLst/>
          </a:prstGeom>
          <a:noFill/>
          <a:ln>
            <a:noFill/>
          </a:ln>
        </p:spPr>
        <p:txBody>
          <a:bodyPr anchorCtr="0" anchor="ctr" bIns="45700" lIns="91425" spcFirstLastPara="1" rIns="91425" wrap="square" tIns="45700">
            <a:normAutofit/>
          </a:bodyPr>
          <a:lstStyle/>
          <a:p>
            <a:pPr indent="-330200" lvl="0" marL="457200" rtl="0" algn="just">
              <a:lnSpc>
                <a:spcPct val="150000"/>
              </a:lnSpc>
              <a:spcBef>
                <a:spcPts val="0"/>
              </a:spcBef>
              <a:spcAft>
                <a:spcPts val="0"/>
              </a:spcAft>
              <a:buSzPts val="1600"/>
              <a:buChar char="●"/>
            </a:pPr>
            <a:r>
              <a:rPr lang="en-US" sz="1600">
                <a:latin typeface="Calibri"/>
                <a:ea typeface="Calibri"/>
                <a:cs typeface="Calibri"/>
                <a:sym typeface="Calibri"/>
              </a:rPr>
              <a:t>A Path Tracer is a </a:t>
            </a:r>
            <a:r>
              <a:rPr b="1" lang="en-US" sz="1600">
                <a:latin typeface="Calibri"/>
                <a:ea typeface="Calibri"/>
                <a:cs typeface="Calibri"/>
                <a:sym typeface="Calibri"/>
              </a:rPr>
              <a:t>3D rendering technique</a:t>
            </a:r>
            <a:r>
              <a:rPr lang="en-US" sz="1600">
                <a:latin typeface="Calibri"/>
                <a:ea typeface="Calibri"/>
                <a:cs typeface="Calibri"/>
                <a:sym typeface="Calibri"/>
              </a:rPr>
              <a:t> used in computer graphics to simulate the way light interacts with surfaces in a 3D scene. </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Char char="●"/>
            </a:pPr>
            <a:r>
              <a:rPr lang="en-US" sz="1600">
                <a:latin typeface="Calibri"/>
                <a:ea typeface="Calibri"/>
                <a:cs typeface="Calibri"/>
                <a:sym typeface="Calibri"/>
              </a:rPr>
              <a:t>It is a </a:t>
            </a:r>
            <a:r>
              <a:rPr b="1" lang="en-US" sz="1600">
                <a:latin typeface="Calibri"/>
                <a:ea typeface="Calibri"/>
                <a:cs typeface="Calibri"/>
                <a:sym typeface="Calibri"/>
              </a:rPr>
              <a:t>global illumination algorithm</a:t>
            </a:r>
            <a:r>
              <a:rPr lang="en-US" sz="1600">
                <a:latin typeface="Calibri"/>
                <a:ea typeface="Calibri"/>
                <a:cs typeface="Calibri"/>
                <a:sym typeface="Calibri"/>
              </a:rPr>
              <a:t> that models the </a:t>
            </a:r>
            <a:r>
              <a:rPr b="1" lang="en-US" sz="1600">
                <a:latin typeface="Calibri"/>
                <a:ea typeface="Calibri"/>
                <a:cs typeface="Calibri"/>
                <a:sym typeface="Calibri"/>
              </a:rPr>
              <a:t>realistic </a:t>
            </a:r>
            <a:r>
              <a:rPr lang="en-US" sz="1600">
                <a:latin typeface="Calibri"/>
                <a:ea typeface="Calibri"/>
                <a:cs typeface="Calibri"/>
                <a:sym typeface="Calibri"/>
              </a:rPr>
              <a:t>behavior of light by tracing the paths of light rays as they travel through a</a:t>
            </a:r>
            <a:r>
              <a:rPr b="1" lang="en-US" sz="1600">
                <a:latin typeface="Calibri"/>
                <a:ea typeface="Calibri"/>
                <a:cs typeface="Calibri"/>
                <a:sym typeface="Calibri"/>
              </a:rPr>
              <a:t> virtual environment.</a:t>
            </a:r>
            <a:r>
              <a:rPr lang="en-US" sz="1600">
                <a:latin typeface="Calibri"/>
                <a:ea typeface="Calibri"/>
                <a:cs typeface="Calibri"/>
                <a:sym typeface="Calibri"/>
              </a:rPr>
              <a:t> </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Char char="●"/>
            </a:pPr>
            <a:r>
              <a:rPr lang="en-US" sz="1600">
                <a:latin typeface="Calibri"/>
                <a:ea typeface="Calibri"/>
                <a:cs typeface="Calibri"/>
                <a:sym typeface="Calibri"/>
              </a:rPr>
              <a:t>The primary goal of path tracing is to produce visually </a:t>
            </a:r>
            <a:r>
              <a:rPr b="1" lang="en-US" sz="1600">
                <a:latin typeface="Calibri"/>
                <a:ea typeface="Calibri"/>
                <a:cs typeface="Calibri"/>
                <a:sym typeface="Calibri"/>
              </a:rPr>
              <a:t>realistic </a:t>
            </a:r>
            <a:r>
              <a:rPr lang="en-US" sz="1600">
                <a:latin typeface="Calibri"/>
                <a:ea typeface="Calibri"/>
                <a:cs typeface="Calibri"/>
                <a:sym typeface="Calibri"/>
              </a:rPr>
              <a:t>images by simulating the complex </a:t>
            </a:r>
            <a:r>
              <a:rPr b="1" lang="en-US" sz="1600">
                <a:latin typeface="Calibri"/>
                <a:ea typeface="Calibri"/>
                <a:cs typeface="Calibri"/>
                <a:sym typeface="Calibri"/>
              </a:rPr>
              <a:t>interactions </a:t>
            </a:r>
            <a:r>
              <a:rPr lang="en-US" sz="1600">
                <a:latin typeface="Calibri"/>
                <a:ea typeface="Calibri"/>
                <a:cs typeface="Calibri"/>
                <a:sym typeface="Calibri"/>
              </a:rPr>
              <a:t>of light with different surfaces, materials, and objects.</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Char char="●"/>
            </a:pPr>
            <a:r>
              <a:rPr lang="en-US" sz="1600">
                <a:latin typeface="Calibri"/>
                <a:ea typeface="Calibri"/>
                <a:cs typeface="Calibri"/>
                <a:sym typeface="Calibri"/>
              </a:rPr>
              <a:t>Path tracers are used for creating </a:t>
            </a:r>
            <a:r>
              <a:rPr b="1" lang="en-US" sz="1600">
                <a:latin typeface="Calibri"/>
                <a:ea typeface="Calibri"/>
                <a:cs typeface="Calibri"/>
                <a:sym typeface="Calibri"/>
              </a:rPr>
              <a:t>photorealistic images</a:t>
            </a:r>
            <a:r>
              <a:rPr lang="en-US" sz="1600">
                <a:latin typeface="Calibri"/>
                <a:ea typeface="Calibri"/>
                <a:cs typeface="Calibri"/>
                <a:sym typeface="Calibri"/>
              </a:rPr>
              <a:t> and animations in applications such as film production, architectural visualization, and scientific visualization.</a:t>
            </a:r>
            <a:endParaRPr sz="1600">
              <a:latin typeface="Calibri"/>
              <a:ea typeface="Calibri"/>
              <a:cs typeface="Calibri"/>
              <a:sym typeface="Calibri"/>
            </a:endParaRPr>
          </a:p>
        </p:txBody>
      </p:sp>
      <p:pic>
        <p:nvPicPr>
          <p:cNvPr id="69" name="Google Shape;69;p10"/>
          <p:cNvPicPr preferRelativeResize="0"/>
          <p:nvPr/>
        </p:nvPicPr>
        <p:blipFill>
          <a:blip r:embed="rId3">
            <a:alphaModFix/>
          </a:blip>
          <a:stretch>
            <a:fillRect/>
          </a:stretch>
        </p:blipFill>
        <p:spPr>
          <a:xfrm>
            <a:off x="231600" y="1349500"/>
            <a:ext cx="5761350" cy="3884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0c8d09146f_0_52"/>
          <p:cNvSpPr txBox="1"/>
          <p:nvPr>
            <p:ph type="title"/>
          </p:nvPr>
        </p:nvSpPr>
        <p:spPr>
          <a:xfrm>
            <a:off x="609600" y="280078"/>
            <a:ext cx="10972800" cy="97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Problem</a:t>
            </a:r>
            <a:endParaRPr sz="3600">
              <a:latin typeface="Calibri"/>
              <a:ea typeface="Calibri"/>
              <a:cs typeface="Calibri"/>
              <a:sym typeface="Calibri"/>
            </a:endParaRPr>
          </a:p>
        </p:txBody>
      </p:sp>
      <p:sp>
        <p:nvSpPr>
          <p:cNvPr id="75" name="Google Shape;75;g20c8d09146f_0_52"/>
          <p:cNvSpPr txBox="1"/>
          <p:nvPr>
            <p:ph idx="1" type="body"/>
          </p:nvPr>
        </p:nvSpPr>
        <p:spPr>
          <a:xfrm>
            <a:off x="609600" y="1497050"/>
            <a:ext cx="10972800" cy="3573300"/>
          </a:xfrm>
          <a:prstGeom prst="rect">
            <a:avLst/>
          </a:prstGeom>
          <a:noFill/>
          <a:ln>
            <a:noFill/>
          </a:ln>
        </p:spPr>
        <p:txBody>
          <a:bodyPr anchorCtr="0" anchor="t" bIns="45700" lIns="91425" spcFirstLastPara="1" rIns="91425" wrap="square" tIns="45700">
            <a:noAutofit/>
          </a:bodyPr>
          <a:lstStyle/>
          <a:p>
            <a:pPr indent="-352425" lvl="0" marL="457200" rtl="0" algn="just">
              <a:lnSpc>
                <a:spcPct val="150000"/>
              </a:lnSpc>
              <a:spcBef>
                <a:spcPts val="0"/>
              </a:spcBef>
              <a:spcAft>
                <a:spcPts val="0"/>
              </a:spcAft>
              <a:buSzPts val="1950"/>
              <a:buFont typeface="Calibri"/>
              <a:buChar char="●"/>
            </a:pPr>
            <a:r>
              <a:rPr lang="en-US" sz="2000">
                <a:latin typeface="Calibri"/>
                <a:ea typeface="Calibri"/>
                <a:cs typeface="Calibri"/>
                <a:sym typeface="Calibri"/>
              </a:rPr>
              <a:t>Rendering realistic 3D scenes involves </a:t>
            </a:r>
            <a:r>
              <a:rPr b="1" lang="en-US" sz="2000">
                <a:latin typeface="Calibri"/>
                <a:ea typeface="Calibri"/>
                <a:cs typeface="Calibri"/>
                <a:sym typeface="Calibri"/>
              </a:rPr>
              <a:t>simulating the complex behavior</a:t>
            </a:r>
            <a:r>
              <a:rPr lang="en-US" sz="2000">
                <a:latin typeface="Calibri"/>
                <a:ea typeface="Calibri"/>
                <a:cs typeface="Calibri"/>
                <a:sym typeface="Calibri"/>
              </a:rPr>
              <a:t> of light as it interacts with surfaces and materials. </a:t>
            </a:r>
            <a:endParaRPr sz="2000">
              <a:latin typeface="Calibri"/>
              <a:ea typeface="Calibri"/>
              <a:cs typeface="Calibri"/>
              <a:sym typeface="Calibri"/>
            </a:endParaRPr>
          </a:p>
          <a:p>
            <a:pPr indent="-352425" lvl="0" marL="457200" rtl="0" algn="just">
              <a:lnSpc>
                <a:spcPct val="150000"/>
              </a:lnSpc>
              <a:spcBef>
                <a:spcPts val="0"/>
              </a:spcBef>
              <a:spcAft>
                <a:spcPts val="0"/>
              </a:spcAft>
              <a:buSzPts val="1950"/>
              <a:buFont typeface="Calibri"/>
              <a:buChar char="●"/>
            </a:pPr>
            <a:r>
              <a:rPr lang="en-US" sz="2000">
                <a:latin typeface="Calibri"/>
                <a:ea typeface="Calibri"/>
                <a:cs typeface="Calibri"/>
                <a:sym typeface="Calibri"/>
              </a:rPr>
              <a:t>The traditional rendering equation captures this phenomenon, but it's </a:t>
            </a:r>
            <a:r>
              <a:rPr b="1" lang="en-US" sz="2000">
                <a:latin typeface="Calibri"/>
                <a:ea typeface="Calibri"/>
                <a:cs typeface="Calibri"/>
                <a:sym typeface="Calibri"/>
              </a:rPr>
              <a:t>recursive nature</a:t>
            </a:r>
            <a:r>
              <a:rPr lang="en-US" sz="2000">
                <a:latin typeface="Calibri"/>
                <a:ea typeface="Calibri"/>
                <a:cs typeface="Calibri"/>
                <a:sym typeface="Calibri"/>
              </a:rPr>
              <a:t> makes it challenging to solve directly, necessitating </a:t>
            </a:r>
            <a:r>
              <a:rPr b="1" lang="en-US" sz="2000">
                <a:latin typeface="Calibri"/>
                <a:ea typeface="Calibri"/>
                <a:cs typeface="Calibri"/>
                <a:sym typeface="Calibri"/>
              </a:rPr>
              <a:t>numerical approximation methods</a:t>
            </a:r>
            <a:r>
              <a:rPr lang="en-US" sz="2000">
                <a:latin typeface="Calibri"/>
                <a:ea typeface="Calibri"/>
                <a:cs typeface="Calibri"/>
                <a:sym typeface="Calibri"/>
              </a:rPr>
              <a:t> like Monte Carlo.</a:t>
            </a:r>
            <a:endParaRPr sz="2000">
              <a:latin typeface="Calibri"/>
              <a:ea typeface="Calibri"/>
              <a:cs typeface="Calibri"/>
              <a:sym typeface="Calibri"/>
            </a:endParaRPr>
          </a:p>
          <a:p>
            <a:pPr indent="-355600" lvl="0" marL="457200" rtl="0" algn="just">
              <a:lnSpc>
                <a:spcPct val="150000"/>
              </a:lnSpc>
              <a:spcBef>
                <a:spcPts val="0"/>
              </a:spcBef>
              <a:spcAft>
                <a:spcPts val="0"/>
              </a:spcAft>
              <a:buSzPts val="2000"/>
              <a:buFont typeface="Calibri"/>
              <a:buChar char="●"/>
            </a:pPr>
            <a:r>
              <a:rPr lang="en-US" sz="2000">
                <a:latin typeface="Calibri"/>
                <a:ea typeface="Calibri"/>
                <a:cs typeface="Calibri"/>
                <a:sym typeface="Calibri"/>
              </a:rPr>
              <a:t>Path tracing is particularly effective in capturing realistic lighting scenarios, including effects like soft shadows, </a:t>
            </a:r>
            <a:r>
              <a:rPr lang="en-US" sz="2000">
                <a:latin typeface="Calibri"/>
                <a:ea typeface="Calibri"/>
                <a:cs typeface="Calibri"/>
                <a:sym typeface="Calibri"/>
                <a:extLst>
                  <a:ext uri="http://customooxmlschemas.google.com/">
                    <go:slidesCustomData xmlns:go="http://customooxmlschemas.google.com/" textRoundtripDataId="0"/>
                  </a:ext>
                </a:extLst>
              </a:rPr>
              <a:t>caustics</a:t>
            </a:r>
            <a:r>
              <a:rPr lang="en-US" sz="2000">
                <a:latin typeface="Calibri"/>
                <a:ea typeface="Calibri"/>
                <a:cs typeface="Calibri"/>
                <a:sym typeface="Calibri"/>
              </a:rPr>
              <a:t>, and color bleeding. However, it can be </a:t>
            </a:r>
            <a:r>
              <a:rPr b="1" lang="en-US" sz="2000">
                <a:latin typeface="Calibri"/>
                <a:ea typeface="Calibri"/>
                <a:cs typeface="Calibri"/>
                <a:sym typeface="Calibri"/>
              </a:rPr>
              <a:t>computationally intensive</a:t>
            </a:r>
            <a:r>
              <a:rPr lang="en-US" sz="2000">
                <a:latin typeface="Calibri"/>
                <a:ea typeface="Calibri"/>
                <a:cs typeface="Calibri"/>
                <a:sym typeface="Calibri"/>
              </a:rPr>
              <a:t>, and require optimizations</a:t>
            </a:r>
            <a:endParaRPr sz="2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0c8d09146f_0_0"/>
          <p:cNvSpPr txBox="1"/>
          <p:nvPr>
            <p:ph idx="1" type="body"/>
          </p:nvPr>
        </p:nvSpPr>
        <p:spPr>
          <a:xfrm>
            <a:off x="814696" y="442435"/>
            <a:ext cx="5020200" cy="759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3600">
                <a:latin typeface="Calibri"/>
                <a:ea typeface="Calibri"/>
                <a:cs typeface="Calibri"/>
                <a:sym typeface="Calibri"/>
              </a:rPr>
              <a:t>Objective</a:t>
            </a:r>
            <a:endParaRPr sz="3600">
              <a:latin typeface="Calibri"/>
              <a:ea typeface="Calibri"/>
              <a:cs typeface="Calibri"/>
              <a:sym typeface="Calibri"/>
            </a:endParaRPr>
          </a:p>
        </p:txBody>
      </p:sp>
      <p:sp>
        <p:nvSpPr>
          <p:cNvPr id="81" name="Google Shape;81;g20c8d09146f_0_0"/>
          <p:cNvSpPr txBox="1"/>
          <p:nvPr>
            <p:ph idx="3" type="body"/>
          </p:nvPr>
        </p:nvSpPr>
        <p:spPr>
          <a:xfrm>
            <a:off x="1168775" y="1398475"/>
            <a:ext cx="10374300" cy="3573600"/>
          </a:xfrm>
          <a:prstGeom prst="rect">
            <a:avLst/>
          </a:prstGeom>
          <a:noFill/>
          <a:ln>
            <a:noFill/>
          </a:ln>
        </p:spPr>
        <p:txBody>
          <a:bodyPr anchorCtr="0" anchor="t" bIns="45700" lIns="91425" spcFirstLastPara="1" rIns="91425" wrap="square" tIns="45700">
            <a:noAutofit/>
          </a:bodyPr>
          <a:lstStyle/>
          <a:p>
            <a:pPr indent="0" lvl="0" marL="0" rtl="0" algn="just">
              <a:lnSpc>
                <a:spcPct val="140000"/>
              </a:lnSpc>
              <a:spcBef>
                <a:spcPts val="0"/>
              </a:spcBef>
              <a:spcAft>
                <a:spcPts val="0"/>
              </a:spcAft>
              <a:buSzPts val="1100"/>
              <a:buNone/>
            </a:pPr>
            <a:r>
              <a:rPr lang="en-US" sz="2400">
                <a:latin typeface="Calibri"/>
                <a:ea typeface="Calibri"/>
                <a:cs typeface="Calibri"/>
                <a:sym typeface="Calibri"/>
              </a:rPr>
              <a:t>The planned objective of this project is to develop a high-performance Path Tracer in C++ to address the challenges of rendering 3D scenes. </a:t>
            </a:r>
            <a:r>
              <a:rPr lang="en-US" sz="2400">
                <a:latin typeface="Calibri"/>
                <a:ea typeface="Calibri"/>
                <a:cs typeface="Calibri"/>
                <a:sym typeface="Calibri"/>
              </a:rPr>
              <a:t>Path Tracing, a cutting-edge technique, will be employed to simulate light interactions accurately.</a:t>
            </a:r>
            <a:endParaRPr sz="2400">
              <a:latin typeface="Calibri"/>
              <a:ea typeface="Calibri"/>
              <a:cs typeface="Calibri"/>
              <a:sym typeface="Calibri"/>
            </a:endParaRPr>
          </a:p>
          <a:p>
            <a:pPr indent="0" lvl="0" marL="0" rtl="0" algn="just">
              <a:lnSpc>
                <a:spcPct val="140000"/>
              </a:lnSpc>
              <a:spcBef>
                <a:spcPts val="0"/>
              </a:spcBef>
              <a:spcAft>
                <a:spcPts val="0"/>
              </a:spcAft>
              <a:buSzPts val="1100"/>
              <a:buNone/>
            </a:pPr>
            <a:r>
              <a:t/>
            </a:r>
            <a:endParaRPr sz="2400">
              <a:latin typeface="Calibri"/>
              <a:ea typeface="Calibri"/>
              <a:cs typeface="Calibri"/>
              <a:sym typeface="Calibri"/>
            </a:endParaRPr>
          </a:p>
          <a:p>
            <a:pPr indent="0" lvl="0" marL="0" rtl="0" algn="just">
              <a:lnSpc>
                <a:spcPct val="140000"/>
              </a:lnSpc>
              <a:spcBef>
                <a:spcPts val="0"/>
              </a:spcBef>
              <a:spcAft>
                <a:spcPts val="0"/>
              </a:spcAft>
              <a:buSzPts val="1100"/>
              <a:buNone/>
            </a:pPr>
            <a:r>
              <a:rPr lang="en-US" sz="2400">
                <a:latin typeface="Calibri"/>
                <a:ea typeface="Calibri"/>
                <a:cs typeface="Calibri"/>
                <a:sym typeface="Calibri"/>
              </a:rPr>
              <a:t>The solution includes implementing robust ray tracing, advanced rendering features, and optimization for real-time rendering, catering to scientific computing and visualization needs.</a:t>
            </a:r>
            <a:endParaRPr sz="2400">
              <a:latin typeface="Calibri"/>
              <a:ea typeface="Calibri"/>
              <a:cs typeface="Calibri"/>
              <a:sym typeface="Calibri"/>
            </a:endParaRPr>
          </a:p>
          <a:p>
            <a:pPr indent="0" lvl="0" marL="0" rtl="0" algn="just">
              <a:lnSpc>
                <a:spcPct val="140000"/>
              </a:lnSpc>
              <a:spcBef>
                <a:spcPts val="0"/>
              </a:spcBef>
              <a:spcAft>
                <a:spcPts val="0"/>
              </a:spcAft>
              <a:buSzPts val="1100"/>
              <a:buNone/>
            </a:pPr>
            <a:r>
              <a:t/>
            </a:r>
            <a:endParaRPr sz="2400">
              <a:latin typeface="Calibri"/>
              <a:ea typeface="Calibri"/>
              <a:cs typeface="Calibri"/>
              <a:sym typeface="Calibri"/>
            </a:endParaRPr>
          </a:p>
          <a:p>
            <a:pPr indent="0" lvl="0" marL="0" rtl="0" algn="just">
              <a:lnSpc>
                <a:spcPct val="140000"/>
              </a:lnSpc>
              <a:spcBef>
                <a:spcPts val="0"/>
              </a:spcBef>
              <a:spcAft>
                <a:spcPts val="0"/>
              </a:spcAft>
              <a:buSzPts val="1100"/>
              <a:buNone/>
            </a:pPr>
            <a:r>
              <a:t/>
            </a:r>
            <a:endParaRPr sz="2400">
              <a:latin typeface="Calibri"/>
              <a:ea typeface="Calibri"/>
              <a:cs typeface="Calibri"/>
              <a:sym typeface="Calibri"/>
            </a:endParaRPr>
          </a:p>
          <a:p>
            <a:pPr indent="0" lvl="0" marL="0" rtl="0" algn="just">
              <a:lnSpc>
                <a:spcPct val="140000"/>
              </a:lnSpc>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lnSpc>
                <a:spcPct val="115000"/>
              </a:lnSpc>
              <a:spcBef>
                <a:spcPts val="0"/>
              </a:spcBef>
              <a:spcAft>
                <a:spcPts val="0"/>
              </a:spcAft>
              <a:buSzPts val="1100"/>
              <a:buNone/>
            </a:pPr>
            <a:r>
              <a:t/>
            </a:r>
            <a:endParaRPr sz="2400">
              <a:latin typeface="Calibri"/>
              <a:ea typeface="Calibri"/>
              <a:cs typeface="Calibri"/>
              <a:sym typeface="Calibri"/>
            </a:endParaRPr>
          </a:p>
          <a:p>
            <a:pPr indent="0" lvl="0" marL="0" rtl="0" algn="just">
              <a:lnSpc>
                <a:spcPct val="140000"/>
              </a:lnSpc>
              <a:spcBef>
                <a:spcPts val="1200"/>
              </a:spcBef>
              <a:spcAft>
                <a:spcPts val="0"/>
              </a:spcAft>
              <a:buClr>
                <a:schemeClr val="dk1"/>
              </a:buClr>
              <a:buSzPts val="1100"/>
              <a:buFont typeface="Arial"/>
              <a:buNone/>
            </a:pPr>
            <a:r>
              <a:t/>
            </a:r>
            <a:endParaRPr sz="2400">
              <a:solidFill>
                <a:srgbClr val="ECECF1"/>
              </a:solidFill>
              <a:highlight>
                <a:srgbClr val="343541"/>
              </a:highlight>
              <a:latin typeface="Calibri"/>
              <a:ea typeface="Calibri"/>
              <a:cs typeface="Calibri"/>
              <a:sym typeface="Calibri"/>
            </a:endParaRPr>
          </a:p>
          <a:p>
            <a:pPr indent="0" lvl="0" marL="0" rtl="0" algn="just">
              <a:lnSpc>
                <a:spcPct val="140000"/>
              </a:lnSpc>
              <a:spcBef>
                <a:spcPts val="0"/>
              </a:spcBef>
              <a:spcAft>
                <a:spcPts val="0"/>
              </a:spcAft>
              <a:buSzPts val="770"/>
              <a:buNone/>
            </a:pPr>
            <a:r>
              <a:t/>
            </a: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1f34672c1a2_0_0"/>
          <p:cNvSpPr txBox="1"/>
          <p:nvPr>
            <p:ph idx="1" type="body"/>
          </p:nvPr>
        </p:nvSpPr>
        <p:spPr>
          <a:xfrm>
            <a:off x="422377" y="365750"/>
            <a:ext cx="7824300" cy="759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000"/>
              <a:buNone/>
            </a:pPr>
            <a:r>
              <a:rPr lang="en-US" sz="3600">
                <a:latin typeface="Calibri"/>
                <a:ea typeface="Calibri"/>
                <a:cs typeface="Calibri"/>
                <a:sym typeface="Calibri"/>
              </a:rPr>
              <a:t>Motivation</a:t>
            </a:r>
            <a:endParaRPr sz="3600">
              <a:latin typeface="Calibri"/>
              <a:ea typeface="Calibri"/>
              <a:cs typeface="Calibri"/>
              <a:sym typeface="Calibri"/>
            </a:endParaRPr>
          </a:p>
        </p:txBody>
      </p:sp>
      <p:sp>
        <p:nvSpPr>
          <p:cNvPr id="87" name="Google Shape;87;g1f34672c1a2_0_0"/>
          <p:cNvSpPr txBox="1"/>
          <p:nvPr>
            <p:ph idx="3" type="body"/>
          </p:nvPr>
        </p:nvSpPr>
        <p:spPr>
          <a:xfrm>
            <a:off x="573600" y="1348375"/>
            <a:ext cx="11118300" cy="39966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1000"/>
              </a:spcBef>
              <a:spcAft>
                <a:spcPts val="0"/>
              </a:spcAft>
              <a:buNone/>
            </a:pPr>
            <a:r>
              <a:rPr b="1" lang="en-US" sz="2000">
                <a:latin typeface="Calibri"/>
                <a:ea typeface="Calibri"/>
                <a:cs typeface="Calibri"/>
                <a:sym typeface="Calibri"/>
              </a:rPr>
              <a:t>Why Scientific Computing and Visualization?</a:t>
            </a:r>
            <a:endParaRPr b="1" sz="2000">
              <a:latin typeface="Calibri"/>
              <a:ea typeface="Calibri"/>
              <a:cs typeface="Calibri"/>
              <a:sym typeface="Calibri"/>
            </a:endParaRPr>
          </a:p>
          <a:p>
            <a:pPr indent="-355600" lvl="1" marL="914400" rtl="0" algn="just">
              <a:lnSpc>
                <a:spcPct val="150000"/>
              </a:lnSpc>
              <a:spcBef>
                <a:spcPts val="500"/>
              </a:spcBef>
              <a:spcAft>
                <a:spcPts val="0"/>
              </a:spcAft>
              <a:buSzPts val="2000"/>
              <a:buFont typeface="Calibri"/>
              <a:buChar char="●"/>
            </a:pPr>
            <a:r>
              <a:rPr lang="en-US" sz="2000">
                <a:latin typeface="Calibri"/>
                <a:ea typeface="Calibri"/>
                <a:cs typeface="Calibri"/>
                <a:sym typeface="Calibri"/>
              </a:rPr>
              <a:t>Scientific Visualization: Accurate representation of complex scientific phenomena.</a:t>
            </a:r>
            <a:endParaRPr sz="2000">
              <a:latin typeface="Calibri"/>
              <a:ea typeface="Calibri"/>
              <a:cs typeface="Calibri"/>
              <a:sym typeface="Calibri"/>
            </a:endParaRPr>
          </a:p>
          <a:p>
            <a:pPr indent="-355600" lvl="1" marL="914400" rtl="0" algn="just">
              <a:lnSpc>
                <a:spcPct val="150000"/>
              </a:lnSpc>
              <a:spcBef>
                <a:spcPts val="500"/>
              </a:spcBef>
              <a:spcAft>
                <a:spcPts val="0"/>
              </a:spcAft>
              <a:buSzPts val="2000"/>
              <a:buFont typeface="Calibri"/>
              <a:buChar char="●"/>
            </a:pPr>
            <a:r>
              <a:rPr lang="en-US" sz="2000">
                <a:latin typeface="Calibri"/>
                <a:ea typeface="Calibri"/>
                <a:cs typeface="Calibri"/>
                <a:sym typeface="Calibri"/>
              </a:rPr>
              <a:t>Monte Carlo Technique: Essential in scientific computing for numerical approximation.</a:t>
            </a:r>
            <a:endParaRPr sz="2000">
              <a:latin typeface="Calibri"/>
              <a:ea typeface="Calibri"/>
              <a:cs typeface="Calibri"/>
              <a:sym typeface="Calibri"/>
            </a:endParaRPr>
          </a:p>
          <a:p>
            <a:pPr indent="0" lvl="0" marL="0" rtl="0" algn="just">
              <a:lnSpc>
                <a:spcPct val="150000"/>
              </a:lnSpc>
              <a:spcBef>
                <a:spcPts val="1000"/>
              </a:spcBef>
              <a:spcAft>
                <a:spcPts val="0"/>
              </a:spcAft>
              <a:buNone/>
            </a:pPr>
            <a:r>
              <a:rPr b="1" lang="en-US" sz="2000">
                <a:latin typeface="Calibri"/>
                <a:ea typeface="Calibri"/>
                <a:cs typeface="Calibri"/>
                <a:sym typeface="Calibri"/>
              </a:rPr>
              <a:t>Why Path Tracer?</a:t>
            </a:r>
            <a:endParaRPr b="1" sz="2000">
              <a:latin typeface="Calibri"/>
              <a:ea typeface="Calibri"/>
              <a:cs typeface="Calibri"/>
              <a:sym typeface="Calibri"/>
            </a:endParaRPr>
          </a:p>
          <a:p>
            <a:pPr indent="-355600" lvl="1" marL="914400" rtl="0" algn="just">
              <a:lnSpc>
                <a:spcPct val="150000"/>
              </a:lnSpc>
              <a:spcBef>
                <a:spcPts val="500"/>
              </a:spcBef>
              <a:spcAft>
                <a:spcPts val="0"/>
              </a:spcAft>
              <a:buSzPts val="2000"/>
              <a:buFont typeface="Calibri"/>
              <a:buChar char="●"/>
            </a:pPr>
            <a:r>
              <a:rPr lang="en-US" sz="2000">
                <a:latin typeface="Calibri"/>
                <a:ea typeface="Calibri"/>
                <a:cs typeface="Calibri"/>
                <a:sym typeface="Calibri"/>
              </a:rPr>
              <a:t>Realism in Visualization: Path Tracing provides a realistic approach for visualizing scientific data and simulations.</a:t>
            </a:r>
            <a:endParaRPr sz="2000">
              <a:latin typeface="Calibri"/>
              <a:ea typeface="Calibri"/>
              <a:cs typeface="Calibri"/>
              <a:sym typeface="Calibri"/>
            </a:endParaRPr>
          </a:p>
          <a:p>
            <a:pPr indent="-355600" lvl="1" marL="914400" rtl="0" algn="just">
              <a:lnSpc>
                <a:spcPct val="150000"/>
              </a:lnSpc>
              <a:spcBef>
                <a:spcPts val="500"/>
              </a:spcBef>
              <a:spcAft>
                <a:spcPts val="0"/>
              </a:spcAft>
              <a:buSzPts val="2000"/>
              <a:buFont typeface="Calibri"/>
              <a:buChar char="●"/>
            </a:pPr>
            <a:r>
              <a:rPr lang="en-US" sz="2000">
                <a:latin typeface="Calibri"/>
                <a:ea typeface="Calibri"/>
                <a:cs typeface="Calibri"/>
                <a:sym typeface="Calibri"/>
              </a:rPr>
              <a:t>Photorealistic Rendering: Aids researchers in creating visually compelling images.</a:t>
            </a:r>
            <a:endParaRPr sz="20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9f21c7c292_0_76"/>
          <p:cNvSpPr txBox="1"/>
          <p:nvPr>
            <p:ph type="title"/>
          </p:nvPr>
        </p:nvSpPr>
        <p:spPr>
          <a:xfrm>
            <a:off x="480925" y="164503"/>
            <a:ext cx="10972800" cy="974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en-US" sz="3600">
                <a:latin typeface="Calibri"/>
                <a:ea typeface="Calibri"/>
                <a:cs typeface="Calibri"/>
                <a:sym typeface="Calibri"/>
              </a:rPr>
              <a:t>Background and Mathematical Explanation</a:t>
            </a:r>
            <a:endParaRPr b="0" sz="3200"/>
          </a:p>
        </p:txBody>
      </p:sp>
      <p:sp>
        <p:nvSpPr>
          <p:cNvPr id="93" name="Google Shape;93;g29f21c7c292_0_76"/>
          <p:cNvSpPr txBox="1"/>
          <p:nvPr>
            <p:ph idx="1" type="body"/>
          </p:nvPr>
        </p:nvSpPr>
        <p:spPr>
          <a:xfrm>
            <a:off x="609600" y="3832975"/>
            <a:ext cx="7075800" cy="2070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latin typeface="Calibri"/>
                <a:ea typeface="Calibri"/>
                <a:cs typeface="Calibri"/>
                <a:sym typeface="Calibri"/>
              </a:rPr>
              <a:t>Bidirectional Reflection Function (BRDF) </a:t>
            </a:r>
            <a:endParaRPr b="1"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The function f</a:t>
            </a:r>
            <a:r>
              <a:rPr baseline="-25000" lang="en-US" sz="1800">
                <a:latin typeface="Calibri"/>
                <a:ea typeface="Calibri"/>
                <a:cs typeface="Calibri"/>
                <a:sym typeface="Calibri"/>
              </a:rPr>
              <a:t>r</a:t>
            </a:r>
            <a:r>
              <a:rPr lang="en-US" sz="1800">
                <a:latin typeface="Calibri"/>
                <a:ea typeface="Calibri"/>
                <a:cs typeface="Calibri"/>
                <a:sym typeface="Calibri"/>
              </a:rPr>
              <a:t>(x</a:t>
            </a:r>
            <a:r>
              <a:rPr baseline="-25000" lang="en-US" sz="1800">
                <a:latin typeface="Calibri"/>
                <a:ea typeface="Calibri"/>
                <a:cs typeface="Calibri"/>
                <a:sym typeface="Calibri"/>
              </a:rPr>
              <a:t>0</a:t>
            </a:r>
            <a:r>
              <a:rPr lang="en-US" sz="1800">
                <a:latin typeface="Calibri"/>
                <a:ea typeface="Calibri"/>
                <a:cs typeface="Calibri"/>
                <a:sym typeface="Calibri"/>
              </a:rPr>
              <a:t>,w</a:t>
            </a:r>
            <a:r>
              <a:rPr baseline="-25000" lang="en-US" sz="1800">
                <a:latin typeface="Calibri"/>
                <a:ea typeface="Calibri"/>
                <a:cs typeface="Calibri"/>
                <a:sym typeface="Calibri"/>
              </a:rPr>
              <a:t>i</a:t>
            </a:r>
            <a:r>
              <a:rPr lang="en-US" sz="1800">
                <a:latin typeface="Calibri"/>
                <a:ea typeface="Calibri"/>
                <a:cs typeface="Calibri"/>
                <a:sym typeface="Calibri"/>
              </a:rPr>
              <a:t>,w</a:t>
            </a:r>
            <a:r>
              <a:rPr baseline="-25000" lang="en-US" sz="1800">
                <a:latin typeface="Calibri"/>
                <a:ea typeface="Calibri"/>
                <a:cs typeface="Calibri"/>
                <a:sym typeface="Calibri"/>
              </a:rPr>
              <a:t>0</a:t>
            </a:r>
            <a:r>
              <a:rPr lang="en-US" sz="1800">
                <a:latin typeface="Calibri"/>
                <a:ea typeface="Calibri"/>
                <a:cs typeface="Calibri"/>
                <a:sym typeface="Calibri"/>
              </a:rPr>
              <a:t>) is the "Bidirectional Reflection Function". </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The Bidirectional Reflection Function (BRDF) determines how much light is sent out in a specific direction.</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US" sz="1800">
                <a:latin typeface="Calibri"/>
                <a:ea typeface="Calibri"/>
                <a:cs typeface="Calibri"/>
                <a:sym typeface="Calibri"/>
              </a:rPr>
              <a:t>It governs how much of the light received at the point x from direction w</a:t>
            </a:r>
            <a:r>
              <a:rPr baseline="-25000" lang="en-US" sz="1800">
                <a:latin typeface="Calibri"/>
                <a:ea typeface="Calibri"/>
                <a:cs typeface="Calibri"/>
                <a:sym typeface="Calibri"/>
              </a:rPr>
              <a:t>i</a:t>
            </a:r>
            <a:r>
              <a:rPr lang="en-US" sz="1800">
                <a:latin typeface="Calibri"/>
                <a:ea typeface="Calibri"/>
                <a:cs typeface="Calibri"/>
                <a:sym typeface="Calibri"/>
              </a:rPr>
              <a:t>is sent out in direction w</a:t>
            </a:r>
            <a:r>
              <a:rPr baseline="-25000" lang="en-US" sz="1800">
                <a:latin typeface="Calibri"/>
                <a:ea typeface="Calibri"/>
                <a:cs typeface="Calibri"/>
                <a:sym typeface="Calibri"/>
              </a:rPr>
              <a:t>0</a:t>
            </a:r>
            <a:r>
              <a:rPr lang="en-US" sz="1800">
                <a:latin typeface="Calibri"/>
                <a:ea typeface="Calibri"/>
                <a:cs typeface="Calibri"/>
                <a:sym typeface="Calibri"/>
              </a:rPr>
              <a:t>.</a:t>
            </a:r>
            <a:endParaRPr sz="1800">
              <a:latin typeface="Calibri"/>
              <a:ea typeface="Calibri"/>
              <a:cs typeface="Calibri"/>
              <a:sym typeface="Calibri"/>
            </a:endParaRPr>
          </a:p>
          <a:p>
            <a:pPr indent="0" lvl="0" marL="457200" rtl="0" algn="l">
              <a:lnSpc>
                <a:spcPct val="115000"/>
              </a:lnSpc>
              <a:spcBef>
                <a:spcPts val="0"/>
              </a:spcBef>
              <a:spcAft>
                <a:spcPts val="0"/>
              </a:spcAft>
              <a:buNone/>
            </a:pPr>
            <a:r>
              <a:t/>
            </a:r>
            <a:endParaRPr sz="1800">
              <a:latin typeface="Calibri"/>
              <a:ea typeface="Calibri"/>
              <a:cs typeface="Calibri"/>
              <a:sym typeface="Calibri"/>
            </a:endParaRPr>
          </a:p>
        </p:txBody>
      </p:sp>
      <p:sp>
        <p:nvSpPr>
          <p:cNvPr id="94" name="Google Shape;94;g29f21c7c292_0_76"/>
          <p:cNvSpPr txBox="1"/>
          <p:nvPr/>
        </p:nvSpPr>
        <p:spPr>
          <a:xfrm>
            <a:off x="833250" y="1139200"/>
            <a:ext cx="9828300" cy="156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1800">
                <a:solidFill>
                  <a:schemeClr val="dk1"/>
                </a:solidFill>
                <a:latin typeface="Calibri"/>
                <a:ea typeface="Calibri"/>
                <a:cs typeface="Calibri"/>
                <a:sym typeface="Calibri"/>
              </a:rPr>
              <a:t>Path Tracing and the Rendering Equation</a:t>
            </a:r>
            <a:endParaRPr b="1" sz="1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rendering equation mathematically represents light interactions in 3D scenes</a:t>
            </a:r>
            <a:endParaRPr sz="1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It shows amount of light sent out from a point in a given direction.</a:t>
            </a:r>
            <a:endParaRPr sz="1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Numerical approximation methods are required due to the equation's recursive nature.</a:t>
            </a:r>
            <a:endParaRPr/>
          </a:p>
        </p:txBody>
      </p:sp>
      <p:pic>
        <p:nvPicPr>
          <p:cNvPr id="95" name="Google Shape;95;g29f21c7c292_0_76"/>
          <p:cNvPicPr preferRelativeResize="0"/>
          <p:nvPr/>
        </p:nvPicPr>
        <p:blipFill>
          <a:blip r:embed="rId3">
            <a:alphaModFix/>
          </a:blip>
          <a:stretch>
            <a:fillRect/>
          </a:stretch>
        </p:blipFill>
        <p:spPr>
          <a:xfrm>
            <a:off x="2821900" y="2772863"/>
            <a:ext cx="5838807" cy="621150"/>
          </a:xfrm>
          <a:prstGeom prst="rect">
            <a:avLst/>
          </a:prstGeom>
          <a:noFill/>
          <a:ln>
            <a:noFill/>
          </a:ln>
        </p:spPr>
      </p:pic>
      <p:pic>
        <p:nvPicPr>
          <p:cNvPr id="96" name="Google Shape;96;g29f21c7c292_0_76"/>
          <p:cNvPicPr preferRelativeResize="0"/>
          <p:nvPr/>
        </p:nvPicPr>
        <p:blipFill>
          <a:blip r:embed="rId4">
            <a:alphaModFix/>
          </a:blip>
          <a:stretch>
            <a:fillRect/>
          </a:stretch>
        </p:blipFill>
        <p:spPr>
          <a:xfrm>
            <a:off x="8454050" y="3689366"/>
            <a:ext cx="3140600" cy="241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f34672c1a2_0_24"/>
          <p:cNvSpPr txBox="1"/>
          <p:nvPr>
            <p:ph type="title"/>
          </p:nvPr>
        </p:nvSpPr>
        <p:spPr>
          <a:xfrm>
            <a:off x="609600" y="280078"/>
            <a:ext cx="10972800" cy="97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Background and Mathematical Explanation</a:t>
            </a:r>
            <a:endParaRPr sz="3600">
              <a:latin typeface="Calibri"/>
              <a:ea typeface="Calibri"/>
              <a:cs typeface="Calibri"/>
              <a:sym typeface="Calibri"/>
            </a:endParaRPr>
          </a:p>
        </p:txBody>
      </p:sp>
      <p:sp>
        <p:nvSpPr>
          <p:cNvPr id="102" name="Google Shape;102;g1f34672c1a2_0_24"/>
          <p:cNvSpPr txBox="1"/>
          <p:nvPr>
            <p:ph idx="1" type="body"/>
          </p:nvPr>
        </p:nvSpPr>
        <p:spPr>
          <a:xfrm>
            <a:off x="609600" y="1242974"/>
            <a:ext cx="10972800" cy="2350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latin typeface="Calibri"/>
                <a:ea typeface="Calibri"/>
                <a:cs typeface="Calibri"/>
                <a:sym typeface="Calibri"/>
              </a:rPr>
              <a:t>Monte Carlo Technique</a:t>
            </a:r>
            <a:endParaRPr b="1" sz="1800">
              <a:latin typeface="Calibri"/>
              <a:ea typeface="Calibri"/>
              <a:cs typeface="Calibri"/>
              <a:sym typeface="Calibri"/>
            </a:endParaRPr>
          </a:p>
          <a:p>
            <a:pPr indent="-342900" lvl="0" marL="457200" rtl="0" algn="l">
              <a:spcBef>
                <a:spcPts val="1000"/>
              </a:spcBef>
              <a:spcAft>
                <a:spcPts val="0"/>
              </a:spcAft>
              <a:buSzPts val="1800"/>
              <a:buFont typeface="Calibri"/>
              <a:buChar char="●"/>
            </a:pPr>
            <a:r>
              <a:rPr lang="en-US" sz="1800">
                <a:latin typeface="Calibri"/>
                <a:ea typeface="Calibri"/>
                <a:cs typeface="Calibri"/>
                <a:sym typeface="Calibri"/>
              </a:rPr>
              <a:t>Monte Carlo Techniques: Key in sampling points efficiently for approximation</a:t>
            </a:r>
            <a:endParaRPr sz="1800">
              <a:latin typeface="Calibri"/>
              <a:ea typeface="Calibri"/>
              <a:cs typeface="Calibri"/>
              <a:sym typeface="Calibri"/>
            </a:endParaRPr>
          </a:p>
          <a:p>
            <a:pPr indent="-342900" lvl="0" marL="457200" rtl="0" algn="l">
              <a:spcBef>
                <a:spcPts val="1000"/>
              </a:spcBef>
              <a:spcAft>
                <a:spcPts val="0"/>
              </a:spcAft>
              <a:buSzPts val="1800"/>
              <a:buFont typeface="Calibri"/>
              <a:buChar char="●"/>
            </a:pPr>
            <a:r>
              <a:rPr lang="en-US" sz="1800">
                <a:latin typeface="Calibri"/>
                <a:ea typeface="Calibri"/>
                <a:cs typeface="Calibri"/>
                <a:sym typeface="Calibri"/>
              </a:rPr>
              <a:t>Widely used for approximating complex mathematical expressions.</a:t>
            </a:r>
            <a:endParaRPr sz="1800">
              <a:latin typeface="Calibri"/>
              <a:ea typeface="Calibri"/>
              <a:cs typeface="Calibri"/>
              <a:sym typeface="Calibri"/>
            </a:endParaRPr>
          </a:p>
          <a:p>
            <a:pPr indent="-342900" lvl="0" marL="457200" rtl="0" algn="l">
              <a:spcBef>
                <a:spcPts val="1000"/>
              </a:spcBef>
              <a:spcAft>
                <a:spcPts val="0"/>
              </a:spcAft>
              <a:buSzPts val="1800"/>
              <a:buFont typeface="Calibri"/>
              <a:buChar char="●"/>
            </a:pPr>
            <a:r>
              <a:rPr lang="en-US" sz="1800">
                <a:latin typeface="Calibri"/>
                <a:ea typeface="Calibri"/>
                <a:cs typeface="Calibri"/>
                <a:sym typeface="Calibri"/>
              </a:rPr>
              <a:t>Heuristics are used to select "good points" for accurate approximation.</a:t>
            </a:r>
            <a:endParaRPr sz="1800">
              <a:latin typeface="Calibri"/>
              <a:ea typeface="Calibri"/>
              <a:cs typeface="Calibri"/>
              <a:sym typeface="Calibri"/>
            </a:endParaRPr>
          </a:p>
          <a:p>
            <a:pPr indent="-342900" lvl="0" marL="457200" rtl="0" algn="l">
              <a:spcBef>
                <a:spcPts val="1000"/>
              </a:spcBef>
              <a:spcAft>
                <a:spcPts val="0"/>
              </a:spcAft>
              <a:buSzPts val="1800"/>
              <a:buFont typeface="Calibri"/>
              <a:buChar char="●"/>
            </a:pPr>
            <a:r>
              <a:rPr lang="en-US" sz="1800">
                <a:latin typeface="Calibri"/>
                <a:ea typeface="Calibri"/>
                <a:cs typeface="Calibri"/>
                <a:sym typeface="Calibri"/>
              </a:rPr>
              <a:t>Balancing accuracy with computational efficiency is crucial.</a:t>
            </a:r>
            <a:endParaRPr sz="1800">
              <a:latin typeface="Calibri"/>
              <a:ea typeface="Calibri"/>
              <a:cs typeface="Calibri"/>
              <a:sym typeface="Calibri"/>
            </a:endParaRPr>
          </a:p>
        </p:txBody>
      </p:sp>
      <p:sp>
        <p:nvSpPr>
          <p:cNvPr id="103" name="Google Shape;103;g1f34672c1a2_0_24"/>
          <p:cNvSpPr txBox="1"/>
          <p:nvPr/>
        </p:nvSpPr>
        <p:spPr>
          <a:xfrm>
            <a:off x="609600" y="3516975"/>
            <a:ext cx="10089300" cy="1189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1800">
                <a:solidFill>
                  <a:schemeClr val="dk1"/>
                </a:solidFill>
                <a:latin typeface="Calibri"/>
                <a:ea typeface="Calibri"/>
                <a:cs typeface="Calibri"/>
                <a:sym typeface="Calibri"/>
              </a:rPr>
              <a:t>Reformulated Rendering Equation</a:t>
            </a:r>
            <a:endParaRPr b="1" sz="1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reformulated equation expresses light as a sum of contributions from rays of increasing length.</a:t>
            </a:r>
            <a:endParaRPr sz="1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Randomly generating and accumulating ray paths is essential for realistic rendering.</a:t>
            </a:r>
            <a:endParaRPr sz="1800">
              <a:solidFill>
                <a:schemeClr val="dk1"/>
              </a:solidFill>
              <a:latin typeface="Calibri"/>
              <a:ea typeface="Calibri"/>
              <a:cs typeface="Calibri"/>
              <a:sym typeface="Calibri"/>
            </a:endParaRPr>
          </a:p>
        </p:txBody>
      </p:sp>
      <p:pic>
        <p:nvPicPr>
          <p:cNvPr id="104" name="Google Shape;104;g1f34672c1a2_0_24"/>
          <p:cNvPicPr preferRelativeResize="0"/>
          <p:nvPr/>
        </p:nvPicPr>
        <p:blipFill>
          <a:blip r:embed="rId3">
            <a:alphaModFix/>
          </a:blip>
          <a:stretch>
            <a:fillRect/>
          </a:stretch>
        </p:blipFill>
        <p:spPr>
          <a:xfrm>
            <a:off x="2384014" y="5014375"/>
            <a:ext cx="7423976" cy="107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9f21c7c292_0_87"/>
          <p:cNvSpPr txBox="1"/>
          <p:nvPr>
            <p:ph type="title"/>
          </p:nvPr>
        </p:nvSpPr>
        <p:spPr>
          <a:xfrm>
            <a:off x="609600" y="280078"/>
            <a:ext cx="10972800" cy="97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Experiment Design and Implementation </a:t>
            </a:r>
            <a:endParaRPr sz="3600">
              <a:latin typeface="Calibri"/>
              <a:ea typeface="Calibri"/>
              <a:cs typeface="Calibri"/>
              <a:sym typeface="Calibri"/>
            </a:endParaRPr>
          </a:p>
        </p:txBody>
      </p:sp>
      <p:sp>
        <p:nvSpPr>
          <p:cNvPr id="110" name="Google Shape;110;g29f21c7c292_0_87"/>
          <p:cNvSpPr txBox="1"/>
          <p:nvPr>
            <p:ph idx="1" type="body"/>
          </p:nvPr>
        </p:nvSpPr>
        <p:spPr>
          <a:xfrm>
            <a:off x="849450" y="1564325"/>
            <a:ext cx="10493100" cy="2421900"/>
          </a:xfrm>
          <a:prstGeom prst="rect">
            <a:avLst/>
          </a:prstGeom>
          <a:noFill/>
          <a:ln>
            <a:noFill/>
          </a:ln>
        </p:spPr>
        <p:txBody>
          <a:bodyPr anchorCtr="0" anchor="t" bIns="45700" lIns="91425" spcFirstLastPara="1" rIns="91425" wrap="square" tIns="45700">
            <a:noAutofit/>
          </a:bodyPr>
          <a:lstStyle/>
          <a:p>
            <a:pPr indent="-355600" lvl="0" marL="457200" rtl="0" algn="just">
              <a:lnSpc>
                <a:spcPct val="150000"/>
              </a:lnSpc>
              <a:spcBef>
                <a:spcPts val="0"/>
              </a:spcBef>
              <a:spcAft>
                <a:spcPts val="0"/>
              </a:spcAft>
              <a:buSzPts val="2000"/>
              <a:buFont typeface="Calibri"/>
              <a:buChar char="●"/>
            </a:pPr>
            <a:r>
              <a:rPr lang="en-US" sz="2000">
                <a:latin typeface="Calibri"/>
                <a:ea typeface="Calibri"/>
                <a:cs typeface="Calibri"/>
                <a:sym typeface="Calibri"/>
              </a:rPr>
              <a:t>I</a:t>
            </a:r>
            <a:r>
              <a:rPr lang="en-US" sz="2000">
                <a:latin typeface="Calibri"/>
                <a:ea typeface="Calibri"/>
                <a:cs typeface="Calibri"/>
                <a:sym typeface="Calibri"/>
              </a:rPr>
              <a:t>mplementation of a C++ program considering the recursive nature of the rendering equation.</a:t>
            </a:r>
            <a:endParaRPr sz="2000">
              <a:latin typeface="Calibri"/>
              <a:ea typeface="Calibri"/>
              <a:cs typeface="Calibri"/>
              <a:sym typeface="Calibri"/>
            </a:endParaRPr>
          </a:p>
          <a:p>
            <a:pPr indent="-355600" lvl="0" marL="457200" rtl="0" algn="just">
              <a:lnSpc>
                <a:spcPct val="150000"/>
              </a:lnSpc>
              <a:spcBef>
                <a:spcPts val="0"/>
              </a:spcBef>
              <a:spcAft>
                <a:spcPts val="0"/>
              </a:spcAft>
              <a:buSzPts val="2000"/>
              <a:buFont typeface="Calibri"/>
              <a:buChar char="●"/>
            </a:pPr>
            <a:r>
              <a:rPr lang="en-US" sz="2000">
                <a:latin typeface="Calibri"/>
                <a:ea typeface="Calibri"/>
                <a:cs typeface="Calibri"/>
                <a:sym typeface="Calibri"/>
              </a:rPr>
              <a:t>Integration of relevant libraries for geometry representation, shading, and acceleration.</a:t>
            </a:r>
            <a:endParaRPr sz="2000">
              <a:latin typeface="Calibri"/>
              <a:ea typeface="Calibri"/>
              <a:cs typeface="Calibri"/>
              <a:sym typeface="Calibri"/>
            </a:endParaRPr>
          </a:p>
          <a:p>
            <a:pPr indent="-355600" lvl="0" marL="457200" rtl="0" algn="just">
              <a:lnSpc>
                <a:spcPct val="150000"/>
              </a:lnSpc>
              <a:spcBef>
                <a:spcPts val="0"/>
              </a:spcBef>
              <a:spcAft>
                <a:spcPts val="0"/>
              </a:spcAft>
              <a:buSzPts val="2000"/>
              <a:buFont typeface="Calibri"/>
              <a:buChar char="●"/>
            </a:pPr>
            <a:r>
              <a:rPr lang="en-US" sz="2000">
                <a:latin typeface="Calibri"/>
                <a:ea typeface="Calibri"/>
                <a:cs typeface="Calibri"/>
                <a:sym typeface="Calibri"/>
              </a:rPr>
              <a:t>Monte Carlo Integration: Implementation for efficient sampling.</a:t>
            </a:r>
            <a:endParaRPr sz="2000">
              <a:latin typeface="Calibri"/>
              <a:ea typeface="Calibri"/>
              <a:cs typeface="Calibri"/>
              <a:sym typeface="Calibri"/>
            </a:endParaRPr>
          </a:p>
          <a:p>
            <a:pPr indent="-355600" lvl="0" marL="457200" rtl="0" algn="just">
              <a:lnSpc>
                <a:spcPct val="150000"/>
              </a:lnSpc>
              <a:spcBef>
                <a:spcPts val="0"/>
              </a:spcBef>
              <a:spcAft>
                <a:spcPts val="0"/>
              </a:spcAft>
              <a:buSzPts val="2000"/>
              <a:buFont typeface="Calibri"/>
              <a:buChar char="●"/>
            </a:pPr>
            <a:r>
              <a:rPr lang="en-US" sz="2000">
                <a:latin typeface="Calibri"/>
                <a:ea typeface="Calibri"/>
                <a:cs typeface="Calibri"/>
                <a:sym typeface="Calibri"/>
              </a:rPr>
              <a:t>Detailed Experimentation with path tracing</a:t>
            </a:r>
            <a:endParaRPr sz="2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0c8d09146f_0_47"/>
          <p:cNvSpPr txBox="1"/>
          <p:nvPr>
            <p:ph type="title"/>
          </p:nvPr>
        </p:nvSpPr>
        <p:spPr>
          <a:xfrm>
            <a:off x="609600" y="92810"/>
            <a:ext cx="10972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latin typeface="Calibri"/>
                <a:ea typeface="Calibri"/>
                <a:cs typeface="Calibri"/>
                <a:sym typeface="Calibri"/>
              </a:rPr>
              <a:t>Evaluation Metrics</a:t>
            </a:r>
            <a:endParaRPr sz="3600">
              <a:latin typeface="Calibri"/>
              <a:ea typeface="Calibri"/>
              <a:cs typeface="Calibri"/>
              <a:sym typeface="Calibri"/>
            </a:endParaRPr>
          </a:p>
        </p:txBody>
      </p:sp>
      <p:sp>
        <p:nvSpPr>
          <p:cNvPr id="116" name="Google Shape;116;g20c8d09146f_0_47"/>
          <p:cNvSpPr txBox="1"/>
          <p:nvPr/>
        </p:nvSpPr>
        <p:spPr>
          <a:xfrm>
            <a:off x="839975" y="1614900"/>
            <a:ext cx="10647000" cy="36282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Visual Quality: Comparison against reference images to assess realism and accuracy.</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Performance: Detailed analysis of rendering times for complex scenes and animations.</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Feature Completeness: Support for various materials, camera models, and light sources.</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Code Quality: Review for maintainability, scalability, and adherence to best practices.</a:t>
            </a:r>
            <a:endParaRPr sz="2000">
              <a:latin typeface="Calibri"/>
              <a:ea typeface="Calibri"/>
              <a:cs typeface="Calibri"/>
              <a:sym typeface="Calibri"/>
            </a:endParaRPr>
          </a:p>
          <a:p>
            <a:pPr indent="0" lvl="0" marL="0" rtl="0" algn="l">
              <a:lnSpc>
                <a:spcPct val="150000"/>
              </a:lnSpc>
              <a:spcBef>
                <a:spcPts val="0"/>
              </a:spcBef>
              <a:spcAft>
                <a:spcPts val="0"/>
              </a:spcAft>
              <a:buClr>
                <a:srgbClr val="000000"/>
              </a:buClr>
              <a:buSzPts val="1200"/>
              <a:buFont typeface="Arial"/>
              <a:buNone/>
            </a:pPr>
            <a:r>
              <a:t/>
            </a:r>
            <a:endParaRPr sz="2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C Powerpoint Template -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SC Powerpoint Template - Red ">
  <a:themeElements>
    <a:clrScheme name="Custom 51">
      <a:dk1>
        <a:srgbClr val="990000"/>
      </a:dk1>
      <a:lt1>
        <a:srgbClr val="FFFFFF"/>
      </a:lt1>
      <a:dk2>
        <a:srgbClr val="445469"/>
      </a:dk2>
      <a:lt2>
        <a:srgbClr val="E7E6E6"/>
      </a:lt2>
      <a:accent1>
        <a:srgbClr val="991B1E"/>
      </a:accent1>
      <a:accent2>
        <a:srgbClr val="FFCC00"/>
      </a:accent2>
      <a:accent3>
        <a:srgbClr val="939598"/>
      </a:accent3>
      <a:accent4>
        <a:srgbClr val="CCCCCC"/>
      </a:accent4>
      <a:accent5>
        <a:srgbClr val="FFFFFF"/>
      </a:accent5>
      <a:accent6>
        <a:srgbClr val="000000"/>
      </a:accent6>
      <a:hlink>
        <a:srgbClr val="0563C1"/>
      </a:hlink>
      <a:folHlink>
        <a:srgbClr val="95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2018-10-15T18:11:54Z</dcterms:created>
  <dc:creator>Diana Molleda</dc:creator>
</cp:coreProperties>
</file>